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257" r:id="rId5"/>
    <p:sldId id="258" r:id="rId6"/>
    <p:sldId id="269" r:id="rId7"/>
    <p:sldId id="270" r:id="rId8"/>
    <p:sldId id="271" r:id="rId9"/>
    <p:sldId id="272" r:id="rId10"/>
    <p:sldId id="261" r:id="rId11"/>
    <p:sldId id="260" r:id="rId12"/>
    <p:sldId id="262" r:id="rId13"/>
    <p:sldId id="273" r:id="rId14"/>
    <p:sldId id="259" r:id="rId15"/>
    <p:sldId id="265" r:id="rId16"/>
    <p:sldId id="263" r:id="rId17"/>
    <p:sldId id="264" r:id="rId18"/>
    <p:sldId id="266" r:id="rId19"/>
    <p:sldId id="267" r:id="rId20"/>
    <p:sldId id="268"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33.svg"/><Relationship Id="rId1" Type="http://schemas.openxmlformats.org/officeDocument/2006/relationships/image" Target="../media/image42.png"/><Relationship Id="rId6" Type="http://schemas.openxmlformats.org/officeDocument/2006/relationships/image" Target="../media/image37.svg"/><Relationship Id="rId5" Type="http://schemas.openxmlformats.org/officeDocument/2006/relationships/image" Target="../media/image44.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4EBF154-485B-4645-B0F2-3DD562D770B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22DC35B-DF88-4391-807D-E502D899F018}">
      <dgm:prSet/>
      <dgm:spPr/>
      <dgm:t>
        <a:bodyPr/>
        <a:lstStyle/>
        <a:p>
          <a:r>
            <a:rPr lang="en-US"/>
            <a:t>It stores schema in a database and processed data into HDFS.</a:t>
          </a:r>
        </a:p>
      </dgm:t>
    </dgm:pt>
    <dgm:pt modelId="{9C3E5C21-1D96-46F8-8260-F602239FABE8}" type="parTrans" cxnId="{43738B9A-FE0F-4640-A3A5-0B5EFBBFB511}">
      <dgm:prSet/>
      <dgm:spPr/>
      <dgm:t>
        <a:bodyPr/>
        <a:lstStyle/>
        <a:p>
          <a:endParaRPr lang="en-US"/>
        </a:p>
      </dgm:t>
    </dgm:pt>
    <dgm:pt modelId="{B32C6DB3-6E43-4AC6-A579-BBF8E713DA7B}" type="sibTrans" cxnId="{43738B9A-FE0F-4640-A3A5-0B5EFBBFB511}">
      <dgm:prSet/>
      <dgm:spPr/>
      <dgm:t>
        <a:bodyPr/>
        <a:lstStyle/>
        <a:p>
          <a:endParaRPr lang="en-US"/>
        </a:p>
      </dgm:t>
    </dgm:pt>
    <dgm:pt modelId="{3813746A-4035-4D65-A5E1-DCBE7DCAB250}">
      <dgm:prSet/>
      <dgm:spPr/>
      <dgm:t>
        <a:bodyPr/>
        <a:lstStyle/>
        <a:p>
          <a:r>
            <a:rPr lang="en-US"/>
            <a:t>It is designed for OLAP.</a:t>
          </a:r>
        </a:p>
      </dgm:t>
    </dgm:pt>
    <dgm:pt modelId="{B9EFF25B-05FF-4C0C-83B2-356455E9577C}" type="parTrans" cxnId="{58AE911A-1D86-4576-8954-6AB1C03D4979}">
      <dgm:prSet/>
      <dgm:spPr/>
      <dgm:t>
        <a:bodyPr/>
        <a:lstStyle/>
        <a:p>
          <a:endParaRPr lang="en-US"/>
        </a:p>
      </dgm:t>
    </dgm:pt>
    <dgm:pt modelId="{02FB8DA6-8343-4741-9FCA-DC4BCF80DA3C}" type="sibTrans" cxnId="{58AE911A-1D86-4576-8954-6AB1C03D4979}">
      <dgm:prSet/>
      <dgm:spPr/>
      <dgm:t>
        <a:bodyPr/>
        <a:lstStyle/>
        <a:p>
          <a:endParaRPr lang="en-US"/>
        </a:p>
      </dgm:t>
    </dgm:pt>
    <dgm:pt modelId="{4509EFFB-689E-4A40-827A-AF40F2022BB5}">
      <dgm:prSet/>
      <dgm:spPr/>
      <dgm:t>
        <a:bodyPr/>
        <a:lstStyle/>
        <a:p>
          <a:r>
            <a:rPr lang="en-US"/>
            <a:t>It provides SQL type language for querying called HiveQL or HQL.</a:t>
          </a:r>
        </a:p>
      </dgm:t>
    </dgm:pt>
    <dgm:pt modelId="{F26D81C7-91EF-4FD5-B4B7-6AC0103E503A}" type="parTrans" cxnId="{B26BBDA0-014C-4338-9D18-9A29C0F68528}">
      <dgm:prSet/>
      <dgm:spPr/>
      <dgm:t>
        <a:bodyPr/>
        <a:lstStyle/>
        <a:p>
          <a:endParaRPr lang="en-US"/>
        </a:p>
      </dgm:t>
    </dgm:pt>
    <dgm:pt modelId="{E47D8C83-F940-4F92-80C5-4D7237392120}" type="sibTrans" cxnId="{B26BBDA0-014C-4338-9D18-9A29C0F68528}">
      <dgm:prSet/>
      <dgm:spPr/>
      <dgm:t>
        <a:bodyPr/>
        <a:lstStyle/>
        <a:p>
          <a:endParaRPr lang="en-US"/>
        </a:p>
      </dgm:t>
    </dgm:pt>
    <dgm:pt modelId="{DE4FA59E-D794-449B-8B5D-B00C9834AB49}">
      <dgm:prSet/>
      <dgm:spPr/>
      <dgm:t>
        <a:bodyPr/>
        <a:lstStyle/>
        <a:p>
          <a:r>
            <a:rPr lang="en-US"/>
            <a:t>It is familiar, fast, scalable, and extensible.</a:t>
          </a:r>
        </a:p>
      </dgm:t>
    </dgm:pt>
    <dgm:pt modelId="{F23879D6-D2AA-4F3C-9E38-48D3074BE596}" type="parTrans" cxnId="{0F1EA466-CEF2-4021-B3FA-84F1D4905036}">
      <dgm:prSet/>
      <dgm:spPr/>
      <dgm:t>
        <a:bodyPr/>
        <a:lstStyle/>
        <a:p>
          <a:endParaRPr lang="en-US"/>
        </a:p>
      </dgm:t>
    </dgm:pt>
    <dgm:pt modelId="{BBB71818-9DE8-420A-A540-4265713EC42F}" type="sibTrans" cxnId="{0F1EA466-CEF2-4021-B3FA-84F1D4905036}">
      <dgm:prSet/>
      <dgm:spPr/>
      <dgm:t>
        <a:bodyPr/>
        <a:lstStyle/>
        <a:p>
          <a:endParaRPr lang="en-US"/>
        </a:p>
      </dgm:t>
    </dgm:pt>
    <dgm:pt modelId="{523568E2-DBA7-419C-9757-DA94DF5B5FD7}" type="pres">
      <dgm:prSet presAssocID="{04EBF154-485B-4645-B0F2-3DD562D770B6}" presName="root" presStyleCnt="0">
        <dgm:presLayoutVars>
          <dgm:dir/>
          <dgm:resizeHandles val="exact"/>
        </dgm:presLayoutVars>
      </dgm:prSet>
      <dgm:spPr/>
    </dgm:pt>
    <dgm:pt modelId="{208CBFAD-E697-4D7F-ADAC-548CB2329F19}" type="pres">
      <dgm:prSet presAssocID="{322DC35B-DF88-4391-807D-E502D899F018}" presName="compNode" presStyleCnt="0"/>
      <dgm:spPr/>
    </dgm:pt>
    <dgm:pt modelId="{DB5B3F4B-23FE-4714-BB61-BFB5EA782DC2}" type="pres">
      <dgm:prSet presAssocID="{322DC35B-DF88-4391-807D-E502D899F018}" presName="bgRect" presStyleLbl="bgShp" presStyleIdx="0" presStyleCnt="4"/>
      <dgm:spPr/>
    </dgm:pt>
    <dgm:pt modelId="{EF88B9FE-8441-477D-859D-DB9304D6B5C6}" type="pres">
      <dgm:prSet presAssocID="{322DC35B-DF88-4391-807D-E502D899F0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033F0F3-6B26-428B-BE14-749BE490DCC2}" type="pres">
      <dgm:prSet presAssocID="{322DC35B-DF88-4391-807D-E502D899F018}" presName="spaceRect" presStyleCnt="0"/>
      <dgm:spPr/>
    </dgm:pt>
    <dgm:pt modelId="{5DD4EA02-D4B2-49B7-9857-DD8EA653416E}" type="pres">
      <dgm:prSet presAssocID="{322DC35B-DF88-4391-807D-E502D899F018}" presName="parTx" presStyleLbl="revTx" presStyleIdx="0" presStyleCnt="4">
        <dgm:presLayoutVars>
          <dgm:chMax val="0"/>
          <dgm:chPref val="0"/>
        </dgm:presLayoutVars>
      </dgm:prSet>
      <dgm:spPr/>
    </dgm:pt>
    <dgm:pt modelId="{D5D3686F-B5B3-4430-BE92-7BCD9D1366AF}" type="pres">
      <dgm:prSet presAssocID="{B32C6DB3-6E43-4AC6-A579-BBF8E713DA7B}" presName="sibTrans" presStyleCnt="0"/>
      <dgm:spPr/>
    </dgm:pt>
    <dgm:pt modelId="{DC827742-9EFE-4966-B33D-6057C248223D}" type="pres">
      <dgm:prSet presAssocID="{3813746A-4035-4D65-A5E1-DCBE7DCAB250}" presName="compNode" presStyleCnt="0"/>
      <dgm:spPr/>
    </dgm:pt>
    <dgm:pt modelId="{16E2C043-736A-474A-AB46-FC666AE836AE}" type="pres">
      <dgm:prSet presAssocID="{3813746A-4035-4D65-A5E1-DCBE7DCAB250}" presName="bgRect" presStyleLbl="bgShp" presStyleIdx="1" presStyleCnt="4"/>
      <dgm:spPr/>
    </dgm:pt>
    <dgm:pt modelId="{0EA4CBE3-93D4-4DCC-BCCB-372EFE05DEA4}" type="pres">
      <dgm:prSet presAssocID="{3813746A-4035-4D65-A5E1-DCBE7DCAB2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9D533FD-8380-4232-BA1B-3509BE645355}" type="pres">
      <dgm:prSet presAssocID="{3813746A-4035-4D65-A5E1-DCBE7DCAB250}" presName="spaceRect" presStyleCnt="0"/>
      <dgm:spPr/>
    </dgm:pt>
    <dgm:pt modelId="{EE239C15-84E7-4003-8D00-A431D3B463A9}" type="pres">
      <dgm:prSet presAssocID="{3813746A-4035-4D65-A5E1-DCBE7DCAB250}" presName="parTx" presStyleLbl="revTx" presStyleIdx="1" presStyleCnt="4">
        <dgm:presLayoutVars>
          <dgm:chMax val="0"/>
          <dgm:chPref val="0"/>
        </dgm:presLayoutVars>
      </dgm:prSet>
      <dgm:spPr/>
    </dgm:pt>
    <dgm:pt modelId="{9047D193-2626-40FA-8DC5-5F4F5ABA3402}" type="pres">
      <dgm:prSet presAssocID="{02FB8DA6-8343-4741-9FCA-DC4BCF80DA3C}" presName="sibTrans" presStyleCnt="0"/>
      <dgm:spPr/>
    </dgm:pt>
    <dgm:pt modelId="{1BB48460-1FE6-4B8F-9914-46768BA0527C}" type="pres">
      <dgm:prSet presAssocID="{4509EFFB-689E-4A40-827A-AF40F2022BB5}" presName="compNode" presStyleCnt="0"/>
      <dgm:spPr/>
    </dgm:pt>
    <dgm:pt modelId="{C53A293B-E99B-48D4-881B-585D4498F768}" type="pres">
      <dgm:prSet presAssocID="{4509EFFB-689E-4A40-827A-AF40F2022BB5}" presName="bgRect" presStyleLbl="bgShp" presStyleIdx="2" presStyleCnt="4"/>
      <dgm:spPr/>
    </dgm:pt>
    <dgm:pt modelId="{D0EBE3EE-0638-4FB8-961F-A9B318DD19A0}" type="pres">
      <dgm:prSet presAssocID="{4509EFFB-689E-4A40-827A-AF40F2022B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FBC00119-BB03-4F45-934A-E6CDECC63760}" type="pres">
      <dgm:prSet presAssocID="{4509EFFB-689E-4A40-827A-AF40F2022BB5}" presName="spaceRect" presStyleCnt="0"/>
      <dgm:spPr/>
    </dgm:pt>
    <dgm:pt modelId="{F5101DB4-A95E-4ADB-9773-F19C9FACDDB5}" type="pres">
      <dgm:prSet presAssocID="{4509EFFB-689E-4A40-827A-AF40F2022BB5}" presName="parTx" presStyleLbl="revTx" presStyleIdx="2" presStyleCnt="4">
        <dgm:presLayoutVars>
          <dgm:chMax val="0"/>
          <dgm:chPref val="0"/>
        </dgm:presLayoutVars>
      </dgm:prSet>
      <dgm:spPr/>
    </dgm:pt>
    <dgm:pt modelId="{06C78207-6785-4980-8699-255D3CBA3F04}" type="pres">
      <dgm:prSet presAssocID="{E47D8C83-F940-4F92-80C5-4D7237392120}" presName="sibTrans" presStyleCnt="0"/>
      <dgm:spPr/>
    </dgm:pt>
    <dgm:pt modelId="{EF581A3D-FB8D-45D8-BA42-83E24B532D39}" type="pres">
      <dgm:prSet presAssocID="{DE4FA59E-D794-449B-8B5D-B00C9834AB49}" presName="compNode" presStyleCnt="0"/>
      <dgm:spPr/>
    </dgm:pt>
    <dgm:pt modelId="{E5F105AE-4168-4878-AE9D-7DC47820247C}" type="pres">
      <dgm:prSet presAssocID="{DE4FA59E-D794-449B-8B5D-B00C9834AB49}" presName="bgRect" presStyleLbl="bgShp" presStyleIdx="3" presStyleCnt="4"/>
      <dgm:spPr/>
    </dgm:pt>
    <dgm:pt modelId="{0C5C5F56-2CD5-4766-99D5-9A804E7CAA3D}" type="pres">
      <dgm:prSet presAssocID="{DE4FA59E-D794-449B-8B5D-B00C9834AB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2E34AB9F-8C05-4F7D-9BF8-8A72957B4C98}" type="pres">
      <dgm:prSet presAssocID="{DE4FA59E-D794-449B-8B5D-B00C9834AB49}" presName="spaceRect" presStyleCnt="0"/>
      <dgm:spPr/>
    </dgm:pt>
    <dgm:pt modelId="{A14FDC8E-AC20-46AF-A40E-BA07EA8BC10C}" type="pres">
      <dgm:prSet presAssocID="{DE4FA59E-D794-449B-8B5D-B00C9834AB49}" presName="parTx" presStyleLbl="revTx" presStyleIdx="3" presStyleCnt="4">
        <dgm:presLayoutVars>
          <dgm:chMax val="0"/>
          <dgm:chPref val="0"/>
        </dgm:presLayoutVars>
      </dgm:prSet>
      <dgm:spPr/>
    </dgm:pt>
  </dgm:ptLst>
  <dgm:cxnLst>
    <dgm:cxn modelId="{E3838009-FBBD-47F6-9B2D-FBB0896B4457}" type="presOf" srcId="{DE4FA59E-D794-449B-8B5D-B00C9834AB49}" destId="{A14FDC8E-AC20-46AF-A40E-BA07EA8BC10C}" srcOrd="0" destOrd="0" presId="urn:microsoft.com/office/officeart/2018/2/layout/IconVerticalSolidList"/>
    <dgm:cxn modelId="{58AE911A-1D86-4576-8954-6AB1C03D4979}" srcId="{04EBF154-485B-4645-B0F2-3DD562D770B6}" destId="{3813746A-4035-4D65-A5E1-DCBE7DCAB250}" srcOrd="1" destOrd="0" parTransId="{B9EFF25B-05FF-4C0C-83B2-356455E9577C}" sibTransId="{02FB8DA6-8343-4741-9FCA-DC4BCF80DA3C}"/>
    <dgm:cxn modelId="{0F1EA466-CEF2-4021-B3FA-84F1D4905036}" srcId="{04EBF154-485B-4645-B0F2-3DD562D770B6}" destId="{DE4FA59E-D794-449B-8B5D-B00C9834AB49}" srcOrd="3" destOrd="0" parTransId="{F23879D6-D2AA-4F3C-9E38-48D3074BE596}" sibTransId="{BBB71818-9DE8-420A-A540-4265713EC42F}"/>
    <dgm:cxn modelId="{17EA1A4D-FD02-46AA-B858-63CF0320EE47}" type="presOf" srcId="{04EBF154-485B-4645-B0F2-3DD562D770B6}" destId="{523568E2-DBA7-419C-9757-DA94DF5B5FD7}" srcOrd="0" destOrd="0" presId="urn:microsoft.com/office/officeart/2018/2/layout/IconVerticalSolidList"/>
    <dgm:cxn modelId="{43738B9A-FE0F-4640-A3A5-0B5EFBBFB511}" srcId="{04EBF154-485B-4645-B0F2-3DD562D770B6}" destId="{322DC35B-DF88-4391-807D-E502D899F018}" srcOrd="0" destOrd="0" parTransId="{9C3E5C21-1D96-46F8-8260-F602239FABE8}" sibTransId="{B32C6DB3-6E43-4AC6-A579-BBF8E713DA7B}"/>
    <dgm:cxn modelId="{B26BBDA0-014C-4338-9D18-9A29C0F68528}" srcId="{04EBF154-485B-4645-B0F2-3DD562D770B6}" destId="{4509EFFB-689E-4A40-827A-AF40F2022BB5}" srcOrd="2" destOrd="0" parTransId="{F26D81C7-91EF-4FD5-B4B7-6AC0103E503A}" sibTransId="{E47D8C83-F940-4F92-80C5-4D7237392120}"/>
    <dgm:cxn modelId="{FE181AA6-ECC5-49BB-923C-56CDFCBDAAF2}" type="presOf" srcId="{322DC35B-DF88-4391-807D-E502D899F018}" destId="{5DD4EA02-D4B2-49B7-9857-DD8EA653416E}" srcOrd="0" destOrd="0" presId="urn:microsoft.com/office/officeart/2018/2/layout/IconVerticalSolidList"/>
    <dgm:cxn modelId="{ED43F0F8-251B-4031-A796-8877E3C3E6EA}" type="presOf" srcId="{4509EFFB-689E-4A40-827A-AF40F2022BB5}" destId="{F5101DB4-A95E-4ADB-9773-F19C9FACDDB5}" srcOrd="0" destOrd="0" presId="urn:microsoft.com/office/officeart/2018/2/layout/IconVerticalSolidList"/>
    <dgm:cxn modelId="{A0D634FA-1F37-4BEF-B3D8-5129AF4280AD}" type="presOf" srcId="{3813746A-4035-4D65-A5E1-DCBE7DCAB250}" destId="{EE239C15-84E7-4003-8D00-A431D3B463A9}" srcOrd="0" destOrd="0" presId="urn:microsoft.com/office/officeart/2018/2/layout/IconVerticalSolidList"/>
    <dgm:cxn modelId="{88F6B1BF-1DA0-4179-9DAB-5F6FB7C0B00A}" type="presParOf" srcId="{523568E2-DBA7-419C-9757-DA94DF5B5FD7}" destId="{208CBFAD-E697-4D7F-ADAC-548CB2329F19}" srcOrd="0" destOrd="0" presId="urn:microsoft.com/office/officeart/2018/2/layout/IconVerticalSolidList"/>
    <dgm:cxn modelId="{E5415D0E-8658-40E3-AA12-E313B43FC601}" type="presParOf" srcId="{208CBFAD-E697-4D7F-ADAC-548CB2329F19}" destId="{DB5B3F4B-23FE-4714-BB61-BFB5EA782DC2}" srcOrd="0" destOrd="0" presId="urn:microsoft.com/office/officeart/2018/2/layout/IconVerticalSolidList"/>
    <dgm:cxn modelId="{8FF4CBC5-460A-4C40-B6B4-B6652526AC37}" type="presParOf" srcId="{208CBFAD-E697-4D7F-ADAC-548CB2329F19}" destId="{EF88B9FE-8441-477D-859D-DB9304D6B5C6}" srcOrd="1" destOrd="0" presId="urn:microsoft.com/office/officeart/2018/2/layout/IconVerticalSolidList"/>
    <dgm:cxn modelId="{A5209897-46E5-43E4-83C8-3FBE8E7A5060}" type="presParOf" srcId="{208CBFAD-E697-4D7F-ADAC-548CB2329F19}" destId="{1033F0F3-6B26-428B-BE14-749BE490DCC2}" srcOrd="2" destOrd="0" presId="urn:microsoft.com/office/officeart/2018/2/layout/IconVerticalSolidList"/>
    <dgm:cxn modelId="{E1A80D8A-A8B5-4F1A-B4EF-EBDCBA61A56E}" type="presParOf" srcId="{208CBFAD-E697-4D7F-ADAC-548CB2329F19}" destId="{5DD4EA02-D4B2-49B7-9857-DD8EA653416E}" srcOrd="3" destOrd="0" presId="urn:microsoft.com/office/officeart/2018/2/layout/IconVerticalSolidList"/>
    <dgm:cxn modelId="{AA9B5088-CDCA-4023-A844-EBA279056227}" type="presParOf" srcId="{523568E2-DBA7-419C-9757-DA94DF5B5FD7}" destId="{D5D3686F-B5B3-4430-BE92-7BCD9D1366AF}" srcOrd="1" destOrd="0" presId="urn:microsoft.com/office/officeart/2018/2/layout/IconVerticalSolidList"/>
    <dgm:cxn modelId="{679324AD-91E7-4D50-B881-6C1CDC2EF216}" type="presParOf" srcId="{523568E2-DBA7-419C-9757-DA94DF5B5FD7}" destId="{DC827742-9EFE-4966-B33D-6057C248223D}" srcOrd="2" destOrd="0" presId="urn:microsoft.com/office/officeart/2018/2/layout/IconVerticalSolidList"/>
    <dgm:cxn modelId="{C71F62BA-281B-4E0D-904B-CB1694934299}" type="presParOf" srcId="{DC827742-9EFE-4966-B33D-6057C248223D}" destId="{16E2C043-736A-474A-AB46-FC666AE836AE}" srcOrd="0" destOrd="0" presId="urn:microsoft.com/office/officeart/2018/2/layout/IconVerticalSolidList"/>
    <dgm:cxn modelId="{4E3DA130-5DC0-4620-8ECC-EB6C5A285A51}" type="presParOf" srcId="{DC827742-9EFE-4966-B33D-6057C248223D}" destId="{0EA4CBE3-93D4-4DCC-BCCB-372EFE05DEA4}" srcOrd="1" destOrd="0" presId="urn:microsoft.com/office/officeart/2018/2/layout/IconVerticalSolidList"/>
    <dgm:cxn modelId="{B9479DC5-AD20-4DEF-9656-2DC8C541B542}" type="presParOf" srcId="{DC827742-9EFE-4966-B33D-6057C248223D}" destId="{39D533FD-8380-4232-BA1B-3509BE645355}" srcOrd="2" destOrd="0" presId="urn:microsoft.com/office/officeart/2018/2/layout/IconVerticalSolidList"/>
    <dgm:cxn modelId="{497E152E-555F-4A7A-8710-5B4D2430DEAA}" type="presParOf" srcId="{DC827742-9EFE-4966-B33D-6057C248223D}" destId="{EE239C15-84E7-4003-8D00-A431D3B463A9}" srcOrd="3" destOrd="0" presId="urn:microsoft.com/office/officeart/2018/2/layout/IconVerticalSolidList"/>
    <dgm:cxn modelId="{E2E8E878-297D-4833-8D92-6558E4C5E61F}" type="presParOf" srcId="{523568E2-DBA7-419C-9757-DA94DF5B5FD7}" destId="{9047D193-2626-40FA-8DC5-5F4F5ABA3402}" srcOrd="3" destOrd="0" presId="urn:microsoft.com/office/officeart/2018/2/layout/IconVerticalSolidList"/>
    <dgm:cxn modelId="{BEACC4C9-69C9-485A-9D7B-DADA825B27EF}" type="presParOf" srcId="{523568E2-DBA7-419C-9757-DA94DF5B5FD7}" destId="{1BB48460-1FE6-4B8F-9914-46768BA0527C}" srcOrd="4" destOrd="0" presId="urn:microsoft.com/office/officeart/2018/2/layout/IconVerticalSolidList"/>
    <dgm:cxn modelId="{F2BB4C47-1EBE-4224-B45B-BA8BFEBC49AC}" type="presParOf" srcId="{1BB48460-1FE6-4B8F-9914-46768BA0527C}" destId="{C53A293B-E99B-48D4-881B-585D4498F768}" srcOrd="0" destOrd="0" presId="urn:microsoft.com/office/officeart/2018/2/layout/IconVerticalSolidList"/>
    <dgm:cxn modelId="{D6B3BDED-5B8F-4792-AAAD-E8B4249EAA00}" type="presParOf" srcId="{1BB48460-1FE6-4B8F-9914-46768BA0527C}" destId="{D0EBE3EE-0638-4FB8-961F-A9B318DD19A0}" srcOrd="1" destOrd="0" presId="urn:microsoft.com/office/officeart/2018/2/layout/IconVerticalSolidList"/>
    <dgm:cxn modelId="{774954DF-4B7A-4166-B20A-198A3D53410B}" type="presParOf" srcId="{1BB48460-1FE6-4B8F-9914-46768BA0527C}" destId="{FBC00119-BB03-4F45-934A-E6CDECC63760}" srcOrd="2" destOrd="0" presId="urn:microsoft.com/office/officeart/2018/2/layout/IconVerticalSolidList"/>
    <dgm:cxn modelId="{0D4B328D-A5ED-477B-9351-4ADA8932FC19}" type="presParOf" srcId="{1BB48460-1FE6-4B8F-9914-46768BA0527C}" destId="{F5101DB4-A95E-4ADB-9773-F19C9FACDDB5}" srcOrd="3" destOrd="0" presId="urn:microsoft.com/office/officeart/2018/2/layout/IconVerticalSolidList"/>
    <dgm:cxn modelId="{917FDEB1-B9A0-4284-8C04-E7899328D536}" type="presParOf" srcId="{523568E2-DBA7-419C-9757-DA94DF5B5FD7}" destId="{06C78207-6785-4980-8699-255D3CBA3F04}" srcOrd="5" destOrd="0" presId="urn:microsoft.com/office/officeart/2018/2/layout/IconVerticalSolidList"/>
    <dgm:cxn modelId="{995668FC-2437-45E5-A883-1CE23F9D91F3}" type="presParOf" srcId="{523568E2-DBA7-419C-9757-DA94DF5B5FD7}" destId="{EF581A3D-FB8D-45D8-BA42-83E24B532D39}" srcOrd="6" destOrd="0" presId="urn:microsoft.com/office/officeart/2018/2/layout/IconVerticalSolidList"/>
    <dgm:cxn modelId="{0160A42E-6E38-4F10-A785-6F0E9214B138}" type="presParOf" srcId="{EF581A3D-FB8D-45D8-BA42-83E24B532D39}" destId="{E5F105AE-4168-4878-AE9D-7DC47820247C}" srcOrd="0" destOrd="0" presId="urn:microsoft.com/office/officeart/2018/2/layout/IconVerticalSolidList"/>
    <dgm:cxn modelId="{AB00F442-054E-44EE-B07C-BF65D9E18415}" type="presParOf" srcId="{EF581A3D-FB8D-45D8-BA42-83E24B532D39}" destId="{0C5C5F56-2CD5-4766-99D5-9A804E7CAA3D}" srcOrd="1" destOrd="0" presId="urn:microsoft.com/office/officeart/2018/2/layout/IconVerticalSolidList"/>
    <dgm:cxn modelId="{F8283DCD-394F-41EB-95FD-DA5006057B6B}" type="presParOf" srcId="{EF581A3D-FB8D-45D8-BA42-83E24B532D39}" destId="{2E34AB9F-8C05-4F7D-9BF8-8A72957B4C98}" srcOrd="2" destOrd="0" presId="urn:microsoft.com/office/officeart/2018/2/layout/IconVerticalSolidList"/>
    <dgm:cxn modelId="{EAB5E0B6-08E4-4045-96F2-CDD00A8C854A}" type="presParOf" srcId="{EF581A3D-FB8D-45D8-BA42-83E24B532D39}" destId="{A14FDC8E-AC20-46AF-A40E-BA07EA8BC1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C2DA75-778B-4BEC-BCC0-7693D93C68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574057B-F426-4C2B-B491-1F6CBE0B843E}">
      <dgm:prSet/>
      <dgm:spPr/>
      <dgm:t>
        <a:bodyPr/>
        <a:lstStyle/>
        <a:p>
          <a:r>
            <a:rPr lang="en-US"/>
            <a:t>Apache Hive uses SerDe interface</a:t>
          </a:r>
        </a:p>
      </dgm:t>
    </dgm:pt>
    <dgm:pt modelId="{609856BF-8D0F-463D-8EF6-0B038CEA03CC}" type="parTrans" cxnId="{7CB18FF6-C143-467F-AAD9-CC02F45BE025}">
      <dgm:prSet/>
      <dgm:spPr/>
      <dgm:t>
        <a:bodyPr/>
        <a:lstStyle/>
        <a:p>
          <a:endParaRPr lang="en-US"/>
        </a:p>
      </dgm:t>
    </dgm:pt>
    <dgm:pt modelId="{FB0933D1-6C8F-44D9-8A92-D5C8DBD1C100}" type="sibTrans" cxnId="{7CB18FF6-C143-467F-AAD9-CC02F45BE025}">
      <dgm:prSet/>
      <dgm:spPr/>
      <dgm:t>
        <a:bodyPr/>
        <a:lstStyle/>
        <a:p>
          <a:endParaRPr lang="en-US"/>
        </a:p>
      </dgm:t>
    </dgm:pt>
    <dgm:pt modelId="{2D557A0F-A652-4468-AC18-D2396AAD67CC}">
      <dgm:prSet/>
      <dgm:spPr/>
      <dgm:t>
        <a:bodyPr/>
        <a:lstStyle/>
        <a:p>
          <a:r>
            <a:rPr lang="en-US"/>
            <a:t>it handles both serialization and deserialization in Hive. Also, interprets the results of serialization as individual fields for processing.</a:t>
          </a:r>
        </a:p>
      </dgm:t>
    </dgm:pt>
    <dgm:pt modelId="{8B2D6B21-8BE9-46B0-B483-D34AA54B9586}" type="parTrans" cxnId="{0BFFC1B7-9C5D-407A-B953-0D05F924598E}">
      <dgm:prSet/>
      <dgm:spPr/>
      <dgm:t>
        <a:bodyPr/>
        <a:lstStyle/>
        <a:p>
          <a:endParaRPr lang="en-US"/>
        </a:p>
      </dgm:t>
    </dgm:pt>
    <dgm:pt modelId="{5BCFBC8C-7E54-4052-B2D9-C571DC474A1C}" type="sibTrans" cxnId="{0BFFC1B7-9C5D-407A-B953-0D05F924598E}">
      <dgm:prSet/>
      <dgm:spPr/>
      <dgm:t>
        <a:bodyPr/>
        <a:lstStyle/>
        <a:p>
          <a:endParaRPr lang="en-US"/>
        </a:p>
      </dgm:t>
    </dgm:pt>
    <dgm:pt modelId="{B228EF84-FB1C-461E-BCC9-012E5CE89580}">
      <dgm:prSet/>
      <dgm:spPr/>
      <dgm:t>
        <a:bodyPr/>
        <a:lstStyle/>
        <a:p>
          <a:r>
            <a:rPr lang="en-US"/>
            <a:t>In addition, to read in data from a table a SerDe allows Hive. Further writes it back out to </a:t>
          </a:r>
          <a:r>
            <a:rPr lang="en-US" b="1"/>
            <a:t>HDFS </a:t>
          </a:r>
          <a:r>
            <a:rPr lang="en-US"/>
            <a:t>in any custom format. However, it is possible that anyone can write their own SerDe for their own data formats.</a:t>
          </a:r>
        </a:p>
      </dgm:t>
    </dgm:pt>
    <dgm:pt modelId="{759781E7-A49B-4B5B-865C-5667C6CF0553}" type="parTrans" cxnId="{E74BEA7B-4137-4C5C-BB5F-D136178DFCAF}">
      <dgm:prSet/>
      <dgm:spPr/>
      <dgm:t>
        <a:bodyPr/>
        <a:lstStyle/>
        <a:p>
          <a:endParaRPr lang="en-US"/>
        </a:p>
      </dgm:t>
    </dgm:pt>
    <dgm:pt modelId="{0F82396A-833B-42E2-B516-5435EEBAD929}" type="sibTrans" cxnId="{E74BEA7B-4137-4C5C-BB5F-D136178DFCAF}">
      <dgm:prSet/>
      <dgm:spPr/>
      <dgm:t>
        <a:bodyPr/>
        <a:lstStyle/>
        <a:p>
          <a:endParaRPr lang="en-US"/>
        </a:p>
      </dgm:t>
    </dgm:pt>
    <dgm:pt modelId="{25A4E572-A872-4745-BB13-AF745294410C}" type="pres">
      <dgm:prSet presAssocID="{AFC2DA75-778B-4BEC-BCC0-7693D93C68C7}" presName="root" presStyleCnt="0">
        <dgm:presLayoutVars>
          <dgm:dir/>
          <dgm:resizeHandles val="exact"/>
        </dgm:presLayoutVars>
      </dgm:prSet>
      <dgm:spPr/>
    </dgm:pt>
    <dgm:pt modelId="{7B06EFD2-0500-4A00-92E9-A22EC61AB439}" type="pres">
      <dgm:prSet presAssocID="{6574057B-F426-4C2B-B491-1F6CBE0B843E}" presName="compNode" presStyleCnt="0"/>
      <dgm:spPr/>
    </dgm:pt>
    <dgm:pt modelId="{ED7C6FAE-A58F-43AA-BD72-DD870F064003}" type="pres">
      <dgm:prSet presAssocID="{6574057B-F426-4C2B-B491-1F6CBE0B843E}" presName="bgRect" presStyleLbl="bgShp" presStyleIdx="0" presStyleCnt="3"/>
      <dgm:spPr/>
    </dgm:pt>
    <dgm:pt modelId="{1E3C0FB9-E5CF-4190-AB6F-6B73005DDCFD}" type="pres">
      <dgm:prSet presAssocID="{6574057B-F426-4C2B-B491-1F6CBE0B84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ED85907-9520-45E2-AA64-EAB3B88D7CC7}" type="pres">
      <dgm:prSet presAssocID="{6574057B-F426-4C2B-B491-1F6CBE0B843E}" presName="spaceRect" presStyleCnt="0"/>
      <dgm:spPr/>
    </dgm:pt>
    <dgm:pt modelId="{70F18D44-D9D9-464C-A162-39FFCD64ADEB}" type="pres">
      <dgm:prSet presAssocID="{6574057B-F426-4C2B-B491-1F6CBE0B843E}" presName="parTx" presStyleLbl="revTx" presStyleIdx="0" presStyleCnt="3">
        <dgm:presLayoutVars>
          <dgm:chMax val="0"/>
          <dgm:chPref val="0"/>
        </dgm:presLayoutVars>
      </dgm:prSet>
      <dgm:spPr/>
    </dgm:pt>
    <dgm:pt modelId="{1AE277F2-A962-4D0F-A010-EEA547F5F4BC}" type="pres">
      <dgm:prSet presAssocID="{FB0933D1-6C8F-44D9-8A92-D5C8DBD1C100}" presName="sibTrans" presStyleCnt="0"/>
      <dgm:spPr/>
    </dgm:pt>
    <dgm:pt modelId="{CAC955F6-ED72-47AA-A32B-99241B3C303F}" type="pres">
      <dgm:prSet presAssocID="{2D557A0F-A652-4468-AC18-D2396AAD67CC}" presName="compNode" presStyleCnt="0"/>
      <dgm:spPr/>
    </dgm:pt>
    <dgm:pt modelId="{633B3582-BDFA-4050-BB50-132DB1102FEA}" type="pres">
      <dgm:prSet presAssocID="{2D557A0F-A652-4468-AC18-D2396AAD67CC}" presName="bgRect" presStyleLbl="bgShp" presStyleIdx="1" presStyleCnt="3"/>
      <dgm:spPr/>
    </dgm:pt>
    <dgm:pt modelId="{CE8C638E-AFBB-43A7-8093-AC7E37F5F894}" type="pres">
      <dgm:prSet presAssocID="{2D557A0F-A652-4468-AC18-D2396AAD67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DA69AB62-8E6C-4CF7-B393-0C3728ECEDC4}" type="pres">
      <dgm:prSet presAssocID="{2D557A0F-A652-4468-AC18-D2396AAD67CC}" presName="spaceRect" presStyleCnt="0"/>
      <dgm:spPr/>
    </dgm:pt>
    <dgm:pt modelId="{388DD192-88ED-4FEE-9E08-C524354F3EA9}" type="pres">
      <dgm:prSet presAssocID="{2D557A0F-A652-4468-AC18-D2396AAD67CC}" presName="parTx" presStyleLbl="revTx" presStyleIdx="1" presStyleCnt="3">
        <dgm:presLayoutVars>
          <dgm:chMax val="0"/>
          <dgm:chPref val="0"/>
        </dgm:presLayoutVars>
      </dgm:prSet>
      <dgm:spPr/>
    </dgm:pt>
    <dgm:pt modelId="{84EFDA54-1BB3-49C1-9205-14E29F3CAE60}" type="pres">
      <dgm:prSet presAssocID="{5BCFBC8C-7E54-4052-B2D9-C571DC474A1C}" presName="sibTrans" presStyleCnt="0"/>
      <dgm:spPr/>
    </dgm:pt>
    <dgm:pt modelId="{082E5D7F-CB50-4EA8-8A54-BC40E5D94121}" type="pres">
      <dgm:prSet presAssocID="{B228EF84-FB1C-461E-BCC9-012E5CE89580}" presName="compNode" presStyleCnt="0"/>
      <dgm:spPr/>
    </dgm:pt>
    <dgm:pt modelId="{27391FFC-02C7-475D-8363-C0AB5BA08737}" type="pres">
      <dgm:prSet presAssocID="{B228EF84-FB1C-461E-BCC9-012E5CE89580}" presName="bgRect" presStyleLbl="bgShp" presStyleIdx="2" presStyleCnt="3"/>
      <dgm:spPr/>
    </dgm:pt>
    <dgm:pt modelId="{B9D2C9FB-E004-43EA-AF05-09C2CD8BFCEF}" type="pres">
      <dgm:prSet presAssocID="{B228EF84-FB1C-461E-BCC9-012E5CE895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090AA597-1463-4F22-BB57-2E03DDEAC737}" type="pres">
      <dgm:prSet presAssocID="{B228EF84-FB1C-461E-BCC9-012E5CE89580}" presName="spaceRect" presStyleCnt="0"/>
      <dgm:spPr/>
    </dgm:pt>
    <dgm:pt modelId="{B8189883-6CC2-4A14-B25B-F551C5338932}" type="pres">
      <dgm:prSet presAssocID="{B228EF84-FB1C-461E-BCC9-012E5CE89580}" presName="parTx" presStyleLbl="revTx" presStyleIdx="2" presStyleCnt="3">
        <dgm:presLayoutVars>
          <dgm:chMax val="0"/>
          <dgm:chPref val="0"/>
        </dgm:presLayoutVars>
      </dgm:prSet>
      <dgm:spPr/>
    </dgm:pt>
  </dgm:ptLst>
  <dgm:cxnLst>
    <dgm:cxn modelId="{4000E648-959F-4624-B1E6-42C050F4B7AF}" type="presOf" srcId="{B228EF84-FB1C-461E-BCC9-012E5CE89580}" destId="{B8189883-6CC2-4A14-B25B-F551C5338932}" srcOrd="0" destOrd="0" presId="urn:microsoft.com/office/officeart/2018/2/layout/IconVerticalSolidList"/>
    <dgm:cxn modelId="{632CD477-A9D5-47B9-B253-32D6F31AE304}" type="presOf" srcId="{2D557A0F-A652-4468-AC18-D2396AAD67CC}" destId="{388DD192-88ED-4FEE-9E08-C524354F3EA9}" srcOrd="0" destOrd="0" presId="urn:microsoft.com/office/officeart/2018/2/layout/IconVerticalSolidList"/>
    <dgm:cxn modelId="{DFC94C58-B93B-407E-9BA7-A9804DD3035A}" type="presOf" srcId="{6574057B-F426-4C2B-B491-1F6CBE0B843E}" destId="{70F18D44-D9D9-464C-A162-39FFCD64ADEB}" srcOrd="0" destOrd="0" presId="urn:microsoft.com/office/officeart/2018/2/layout/IconVerticalSolidList"/>
    <dgm:cxn modelId="{E74BEA7B-4137-4C5C-BB5F-D136178DFCAF}" srcId="{AFC2DA75-778B-4BEC-BCC0-7693D93C68C7}" destId="{B228EF84-FB1C-461E-BCC9-012E5CE89580}" srcOrd="2" destOrd="0" parTransId="{759781E7-A49B-4B5B-865C-5667C6CF0553}" sibTransId="{0F82396A-833B-42E2-B516-5435EEBAD929}"/>
    <dgm:cxn modelId="{0BFFC1B7-9C5D-407A-B953-0D05F924598E}" srcId="{AFC2DA75-778B-4BEC-BCC0-7693D93C68C7}" destId="{2D557A0F-A652-4468-AC18-D2396AAD67CC}" srcOrd="1" destOrd="0" parTransId="{8B2D6B21-8BE9-46B0-B483-D34AA54B9586}" sibTransId="{5BCFBC8C-7E54-4052-B2D9-C571DC474A1C}"/>
    <dgm:cxn modelId="{552D89C1-8C90-479F-98AF-70E106A4E13B}" type="presOf" srcId="{AFC2DA75-778B-4BEC-BCC0-7693D93C68C7}" destId="{25A4E572-A872-4745-BB13-AF745294410C}" srcOrd="0" destOrd="0" presId="urn:microsoft.com/office/officeart/2018/2/layout/IconVerticalSolidList"/>
    <dgm:cxn modelId="{7CB18FF6-C143-467F-AAD9-CC02F45BE025}" srcId="{AFC2DA75-778B-4BEC-BCC0-7693D93C68C7}" destId="{6574057B-F426-4C2B-B491-1F6CBE0B843E}" srcOrd="0" destOrd="0" parTransId="{609856BF-8D0F-463D-8EF6-0B038CEA03CC}" sibTransId="{FB0933D1-6C8F-44D9-8A92-D5C8DBD1C100}"/>
    <dgm:cxn modelId="{CE9A43C0-7FA2-4ED6-A7B5-D309EAFCCDE1}" type="presParOf" srcId="{25A4E572-A872-4745-BB13-AF745294410C}" destId="{7B06EFD2-0500-4A00-92E9-A22EC61AB439}" srcOrd="0" destOrd="0" presId="urn:microsoft.com/office/officeart/2018/2/layout/IconVerticalSolidList"/>
    <dgm:cxn modelId="{9922C532-F2EC-403A-87D3-783D28BACA33}" type="presParOf" srcId="{7B06EFD2-0500-4A00-92E9-A22EC61AB439}" destId="{ED7C6FAE-A58F-43AA-BD72-DD870F064003}" srcOrd="0" destOrd="0" presId="urn:microsoft.com/office/officeart/2018/2/layout/IconVerticalSolidList"/>
    <dgm:cxn modelId="{2B83C3BD-EA5E-4D9F-AE54-5822741D5278}" type="presParOf" srcId="{7B06EFD2-0500-4A00-92E9-A22EC61AB439}" destId="{1E3C0FB9-E5CF-4190-AB6F-6B73005DDCFD}" srcOrd="1" destOrd="0" presId="urn:microsoft.com/office/officeart/2018/2/layout/IconVerticalSolidList"/>
    <dgm:cxn modelId="{574B97C5-0685-49AB-82B5-B72684DD38CB}" type="presParOf" srcId="{7B06EFD2-0500-4A00-92E9-A22EC61AB439}" destId="{3ED85907-9520-45E2-AA64-EAB3B88D7CC7}" srcOrd="2" destOrd="0" presId="urn:microsoft.com/office/officeart/2018/2/layout/IconVerticalSolidList"/>
    <dgm:cxn modelId="{1F131CEF-CFEF-4D0B-B2B0-3812081281B2}" type="presParOf" srcId="{7B06EFD2-0500-4A00-92E9-A22EC61AB439}" destId="{70F18D44-D9D9-464C-A162-39FFCD64ADEB}" srcOrd="3" destOrd="0" presId="urn:microsoft.com/office/officeart/2018/2/layout/IconVerticalSolidList"/>
    <dgm:cxn modelId="{9189CE35-D211-4E22-8B47-71413102992C}" type="presParOf" srcId="{25A4E572-A872-4745-BB13-AF745294410C}" destId="{1AE277F2-A962-4D0F-A010-EEA547F5F4BC}" srcOrd="1" destOrd="0" presId="urn:microsoft.com/office/officeart/2018/2/layout/IconVerticalSolidList"/>
    <dgm:cxn modelId="{93892D87-1EA0-4826-9670-67623BE21CA7}" type="presParOf" srcId="{25A4E572-A872-4745-BB13-AF745294410C}" destId="{CAC955F6-ED72-47AA-A32B-99241B3C303F}" srcOrd="2" destOrd="0" presId="urn:microsoft.com/office/officeart/2018/2/layout/IconVerticalSolidList"/>
    <dgm:cxn modelId="{B191453E-8B51-4B38-85C8-D63AF66D5863}" type="presParOf" srcId="{CAC955F6-ED72-47AA-A32B-99241B3C303F}" destId="{633B3582-BDFA-4050-BB50-132DB1102FEA}" srcOrd="0" destOrd="0" presId="urn:microsoft.com/office/officeart/2018/2/layout/IconVerticalSolidList"/>
    <dgm:cxn modelId="{61674FB3-35BF-4C97-A5EB-6F282E650295}" type="presParOf" srcId="{CAC955F6-ED72-47AA-A32B-99241B3C303F}" destId="{CE8C638E-AFBB-43A7-8093-AC7E37F5F894}" srcOrd="1" destOrd="0" presId="urn:microsoft.com/office/officeart/2018/2/layout/IconVerticalSolidList"/>
    <dgm:cxn modelId="{BFAEF71A-6B0F-4BCB-9E85-F9AEF06A13CC}" type="presParOf" srcId="{CAC955F6-ED72-47AA-A32B-99241B3C303F}" destId="{DA69AB62-8E6C-4CF7-B393-0C3728ECEDC4}" srcOrd="2" destOrd="0" presId="urn:microsoft.com/office/officeart/2018/2/layout/IconVerticalSolidList"/>
    <dgm:cxn modelId="{FD6E3CC2-2AA3-45CF-99B2-BFACCA3FB2BC}" type="presParOf" srcId="{CAC955F6-ED72-47AA-A32B-99241B3C303F}" destId="{388DD192-88ED-4FEE-9E08-C524354F3EA9}" srcOrd="3" destOrd="0" presId="urn:microsoft.com/office/officeart/2018/2/layout/IconVerticalSolidList"/>
    <dgm:cxn modelId="{C2B36743-151D-4B3E-AF2E-8300B4102896}" type="presParOf" srcId="{25A4E572-A872-4745-BB13-AF745294410C}" destId="{84EFDA54-1BB3-49C1-9205-14E29F3CAE60}" srcOrd="3" destOrd="0" presId="urn:microsoft.com/office/officeart/2018/2/layout/IconVerticalSolidList"/>
    <dgm:cxn modelId="{1A5D0328-FF9E-4DA4-BE3A-94FD3BF55809}" type="presParOf" srcId="{25A4E572-A872-4745-BB13-AF745294410C}" destId="{082E5D7F-CB50-4EA8-8A54-BC40E5D94121}" srcOrd="4" destOrd="0" presId="urn:microsoft.com/office/officeart/2018/2/layout/IconVerticalSolidList"/>
    <dgm:cxn modelId="{C34332A0-D4FA-42FA-B525-8808D36491B5}" type="presParOf" srcId="{082E5D7F-CB50-4EA8-8A54-BC40E5D94121}" destId="{27391FFC-02C7-475D-8363-C0AB5BA08737}" srcOrd="0" destOrd="0" presId="urn:microsoft.com/office/officeart/2018/2/layout/IconVerticalSolidList"/>
    <dgm:cxn modelId="{792F38E9-B58E-4294-A001-0287D1EA2F0B}" type="presParOf" srcId="{082E5D7F-CB50-4EA8-8A54-BC40E5D94121}" destId="{B9D2C9FB-E004-43EA-AF05-09C2CD8BFCEF}" srcOrd="1" destOrd="0" presId="urn:microsoft.com/office/officeart/2018/2/layout/IconVerticalSolidList"/>
    <dgm:cxn modelId="{BE58B695-2AE9-474D-A655-E6629C2D3304}" type="presParOf" srcId="{082E5D7F-CB50-4EA8-8A54-BC40E5D94121}" destId="{090AA597-1463-4F22-BB57-2E03DDEAC737}" srcOrd="2" destOrd="0" presId="urn:microsoft.com/office/officeart/2018/2/layout/IconVerticalSolidList"/>
    <dgm:cxn modelId="{CBDDE305-9B4B-4E2A-BD74-E429540AD812}" type="presParOf" srcId="{082E5D7F-CB50-4EA8-8A54-BC40E5D94121}" destId="{B8189883-6CC2-4A14-B25B-F551C53389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5A3DC1-F752-4426-AA9B-11C6EB192E1D}"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ED7950AF-71FD-4ECC-B408-26EB48F94552}">
      <dgm:prSet/>
      <dgm:spPr/>
      <dgm:t>
        <a:bodyPr/>
        <a:lstStyle/>
        <a:p>
          <a:r>
            <a:rPr lang="en-US"/>
            <a:t>Tokenization is implemented which is a process of breaking down the tweets into tokens. </a:t>
          </a:r>
        </a:p>
      </dgm:t>
    </dgm:pt>
    <dgm:pt modelId="{6A719DD1-75DC-4BAC-B472-E9F6987D9377}" type="parTrans" cxnId="{C28C226C-1B52-4AE8-9F45-A427978C7F8B}">
      <dgm:prSet/>
      <dgm:spPr/>
      <dgm:t>
        <a:bodyPr/>
        <a:lstStyle/>
        <a:p>
          <a:endParaRPr lang="en-US"/>
        </a:p>
      </dgm:t>
    </dgm:pt>
    <dgm:pt modelId="{59A9C1C8-9C83-41AD-9E67-36931AFCB3AF}" type="sibTrans" cxnId="{C28C226C-1B52-4AE8-9F45-A427978C7F8B}">
      <dgm:prSet/>
      <dgm:spPr/>
      <dgm:t>
        <a:bodyPr/>
        <a:lstStyle/>
        <a:p>
          <a:endParaRPr lang="en-US"/>
        </a:p>
      </dgm:t>
    </dgm:pt>
    <dgm:pt modelId="{F313B461-9C1D-4682-8C5A-DC29213F5CE7}">
      <dgm:prSet/>
      <dgm:spPr/>
      <dgm:t>
        <a:bodyPr/>
        <a:lstStyle/>
        <a:p>
          <a:r>
            <a:rPr lang="en-US"/>
            <a:t>Example: ‘@mr.beast is rich’. This is broken into tokens like, ‘@ms.beast’, ‘is’, ‘rich’.</a:t>
          </a:r>
        </a:p>
      </dgm:t>
    </dgm:pt>
    <dgm:pt modelId="{99950B57-AC67-4E52-8AD9-5C9004619A42}" type="parTrans" cxnId="{B6D5E780-4330-4129-B8B2-525FDE981089}">
      <dgm:prSet/>
      <dgm:spPr/>
      <dgm:t>
        <a:bodyPr/>
        <a:lstStyle/>
        <a:p>
          <a:endParaRPr lang="en-US"/>
        </a:p>
      </dgm:t>
    </dgm:pt>
    <dgm:pt modelId="{D5A58006-6FED-41A4-A91C-DEEB1B3AF851}" type="sibTrans" cxnId="{B6D5E780-4330-4129-B8B2-525FDE981089}">
      <dgm:prSet/>
      <dgm:spPr/>
      <dgm:t>
        <a:bodyPr/>
        <a:lstStyle/>
        <a:p>
          <a:endParaRPr lang="en-US"/>
        </a:p>
      </dgm:t>
    </dgm:pt>
    <dgm:pt modelId="{64BCDFA3-797E-4CD0-A87C-4A6A0EEDBB29}">
      <dgm:prSet/>
      <dgm:spPr/>
      <dgm:t>
        <a:bodyPr/>
        <a:lstStyle/>
        <a:p>
          <a:r>
            <a:rPr lang="en-US"/>
            <a:t>Hashtags, URLs, Acronyms and Emojis are considered individual tokens.</a:t>
          </a:r>
        </a:p>
      </dgm:t>
    </dgm:pt>
    <dgm:pt modelId="{AE081564-E0A3-4B72-AF39-8CB635D0A344}" type="parTrans" cxnId="{2E040B37-13B3-42F7-A4C9-AEC37B2C93D4}">
      <dgm:prSet/>
      <dgm:spPr/>
      <dgm:t>
        <a:bodyPr/>
        <a:lstStyle/>
        <a:p>
          <a:endParaRPr lang="en-US"/>
        </a:p>
      </dgm:t>
    </dgm:pt>
    <dgm:pt modelId="{495FFA8E-9506-4951-9AA3-7DB9F23D9D4C}" type="sibTrans" cxnId="{2E040B37-13B3-42F7-A4C9-AEC37B2C93D4}">
      <dgm:prSet/>
      <dgm:spPr/>
      <dgm:t>
        <a:bodyPr/>
        <a:lstStyle/>
        <a:p>
          <a:endParaRPr lang="en-US"/>
        </a:p>
      </dgm:t>
    </dgm:pt>
    <dgm:pt modelId="{33880EC5-4DA8-47F0-B931-8EE9D4DA5226}">
      <dgm:prSet/>
      <dgm:spPr/>
      <dgm:t>
        <a:bodyPr/>
        <a:lstStyle/>
        <a:p>
          <a:r>
            <a:rPr lang="en-US"/>
            <a:t>White space is used to separate words. A token is identified when encountering a white space.</a:t>
          </a:r>
        </a:p>
      </dgm:t>
    </dgm:pt>
    <dgm:pt modelId="{9DEB08EC-FC5D-4074-9F62-06D91EE8BDA9}" type="parTrans" cxnId="{0ACA6302-8B23-460A-994E-6612935F76FD}">
      <dgm:prSet/>
      <dgm:spPr/>
      <dgm:t>
        <a:bodyPr/>
        <a:lstStyle/>
        <a:p>
          <a:endParaRPr lang="en-US"/>
        </a:p>
      </dgm:t>
    </dgm:pt>
    <dgm:pt modelId="{89F4594D-F747-49C8-8528-0F042F9A65A4}" type="sibTrans" cxnId="{0ACA6302-8B23-460A-994E-6612935F76FD}">
      <dgm:prSet/>
      <dgm:spPr/>
      <dgm:t>
        <a:bodyPr/>
        <a:lstStyle/>
        <a:p>
          <a:endParaRPr lang="en-US"/>
        </a:p>
      </dgm:t>
    </dgm:pt>
    <dgm:pt modelId="{F6146841-F747-4E66-BBB6-52B113C49C41}" type="pres">
      <dgm:prSet presAssocID="{7A5A3DC1-F752-4426-AA9B-11C6EB192E1D}" presName="matrix" presStyleCnt="0">
        <dgm:presLayoutVars>
          <dgm:chMax val="1"/>
          <dgm:dir/>
          <dgm:resizeHandles val="exact"/>
        </dgm:presLayoutVars>
      </dgm:prSet>
      <dgm:spPr/>
    </dgm:pt>
    <dgm:pt modelId="{190AA297-8ECD-4BBE-BF79-AFD908736F91}" type="pres">
      <dgm:prSet presAssocID="{7A5A3DC1-F752-4426-AA9B-11C6EB192E1D}" presName="diamond" presStyleLbl="bgShp" presStyleIdx="0" presStyleCnt="1"/>
      <dgm:spPr/>
    </dgm:pt>
    <dgm:pt modelId="{1E0F6723-A370-4F82-A247-A825E1120ADD}" type="pres">
      <dgm:prSet presAssocID="{7A5A3DC1-F752-4426-AA9B-11C6EB192E1D}" presName="quad1" presStyleLbl="node1" presStyleIdx="0" presStyleCnt="4">
        <dgm:presLayoutVars>
          <dgm:chMax val="0"/>
          <dgm:chPref val="0"/>
          <dgm:bulletEnabled val="1"/>
        </dgm:presLayoutVars>
      </dgm:prSet>
      <dgm:spPr/>
    </dgm:pt>
    <dgm:pt modelId="{E0E40DBC-14AA-4C26-B99F-2C215473D129}" type="pres">
      <dgm:prSet presAssocID="{7A5A3DC1-F752-4426-AA9B-11C6EB192E1D}" presName="quad2" presStyleLbl="node1" presStyleIdx="1" presStyleCnt="4">
        <dgm:presLayoutVars>
          <dgm:chMax val="0"/>
          <dgm:chPref val="0"/>
          <dgm:bulletEnabled val="1"/>
        </dgm:presLayoutVars>
      </dgm:prSet>
      <dgm:spPr/>
    </dgm:pt>
    <dgm:pt modelId="{3020DE7D-E79F-42E2-8B85-B3C64567DDA8}" type="pres">
      <dgm:prSet presAssocID="{7A5A3DC1-F752-4426-AA9B-11C6EB192E1D}" presName="quad3" presStyleLbl="node1" presStyleIdx="2" presStyleCnt="4">
        <dgm:presLayoutVars>
          <dgm:chMax val="0"/>
          <dgm:chPref val="0"/>
          <dgm:bulletEnabled val="1"/>
        </dgm:presLayoutVars>
      </dgm:prSet>
      <dgm:spPr/>
    </dgm:pt>
    <dgm:pt modelId="{250FB56F-52B2-4DD1-A4C7-90ECD85E54AD}" type="pres">
      <dgm:prSet presAssocID="{7A5A3DC1-F752-4426-AA9B-11C6EB192E1D}" presName="quad4" presStyleLbl="node1" presStyleIdx="3" presStyleCnt="4">
        <dgm:presLayoutVars>
          <dgm:chMax val="0"/>
          <dgm:chPref val="0"/>
          <dgm:bulletEnabled val="1"/>
        </dgm:presLayoutVars>
      </dgm:prSet>
      <dgm:spPr/>
    </dgm:pt>
  </dgm:ptLst>
  <dgm:cxnLst>
    <dgm:cxn modelId="{0ACA6302-8B23-460A-994E-6612935F76FD}" srcId="{7A5A3DC1-F752-4426-AA9B-11C6EB192E1D}" destId="{33880EC5-4DA8-47F0-B931-8EE9D4DA5226}" srcOrd="3" destOrd="0" parTransId="{9DEB08EC-FC5D-4074-9F62-06D91EE8BDA9}" sibTransId="{89F4594D-F747-49C8-8528-0F042F9A65A4}"/>
    <dgm:cxn modelId="{CBC01525-CC8C-433E-8BFC-8304543352FA}" type="presOf" srcId="{ED7950AF-71FD-4ECC-B408-26EB48F94552}" destId="{1E0F6723-A370-4F82-A247-A825E1120ADD}" srcOrd="0" destOrd="0" presId="urn:microsoft.com/office/officeart/2005/8/layout/matrix3"/>
    <dgm:cxn modelId="{C6815427-6D03-4418-A160-49A47DAC73FA}" type="presOf" srcId="{F313B461-9C1D-4682-8C5A-DC29213F5CE7}" destId="{E0E40DBC-14AA-4C26-B99F-2C215473D129}" srcOrd="0" destOrd="0" presId="urn:microsoft.com/office/officeart/2005/8/layout/matrix3"/>
    <dgm:cxn modelId="{2E040B37-13B3-42F7-A4C9-AEC37B2C93D4}" srcId="{7A5A3DC1-F752-4426-AA9B-11C6EB192E1D}" destId="{64BCDFA3-797E-4CD0-A87C-4A6A0EEDBB29}" srcOrd="2" destOrd="0" parTransId="{AE081564-E0A3-4B72-AF39-8CB635D0A344}" sibTransId="{495FFA8E-9506-4951-9AA3-7DB9F23D9D4C}"/>
    <dgm:cxn modelId="{C28C226C-1B52-4AE8-9F45-A427978C7F8B}" srcId="{7A5A3DC1-F752-4426-AA9B-11C6EB192E1D}" destId="{ED7950AF-71FD-4ECC-B408-26EB48F94552}" srcOrd="0" destOrd="0" parTransId="{6A719DD1-75DC-4BAC-B472-E9F6987D9377}" sibTransId="{59A9C1C8-9C83-41AD-9E67-36931AFCB3AF}"/>
    <dgm:cxn modelId="{61FD7C6C-3DA1-417F-8AEC-5014B3F8F6ED}" type="presOf" srcId="{64BCDFA3-797E-4CD0-A87C-4A6A0EEDBB29}" destId="{3020DE7D-E79F-42E2-8B85-B3C64567DDA8}" srcOrd="0" destOrd="0" presId="urn:microsoft.com/office/officeart/2005/8/layout/matrix3"/>
    <dgm:cxn modelId="{B6D5E780-4330-4129-B8B2-525FDE981089}" srcId="{7A5A3DC1-F752-4426-AA9B-11C6EB192E1D}" destId="{F313B461-9C1D-4682-8C5A-DC29213F5CE7}" srcOrd="1" destOrd="0" parTransId="{99950B57-AC67-4E52-8AD9-5C9004619A42}" sibTransId="{D5A58006-6FED-41A4-A91C-DEEB1B3AF851}"/>
    <dgm:cxn modelId="{0BE5EA9D-BB28-40FD-8E70-2D078CF9BBAE}" type="presOf" srcId="{7A5A3DC1-F752-4426-AA9B-11C6EB192E1D}" destId="{F6146841-F747-4E66-BBB6-52B113C49C41}" srcOrd="0" destOrd="0" presId="urn:microsoft.com/office/officeart/2005/8/layout/matrix3"/>
    <dgm:cxn modelId="{E20293B1-86CF-4C6C-9BF2-0004FBB776F7}" type="presOf" srcId="{33880EC5-4DA8-47F0-B931-8EE9D4DA5226}" destId="{250FB56F-52B2-4DD1-A4C7-90ECD85E54AD}" srcOrd="0" destOrd="0" presId="urn:microsoft.com/office/officeart/2005/8/layout/matrix3"/>
    <dgm:cxn modelId="{9285CF45-709A-4652-A14F-61060763C752}" type="presParOf" srcId="{F6146841-F747-4E66-BBB6-52B113C49C41}" destId="{190AA297-8ECD-4BBE-BF79-AFD908736F91}" srcOrd="0" destOrd="0" presId="urn:microsoft.com/office/officeart/2005/8/layout/matrix3"/>
    <dgm:cxn modelId="{9E1E7992-2FEA-4C1E-9E27-50F0894DEB87}" type="presParOf" srcId="{F6146841-F747-4E66-BBB6-52B113C49C41}" destId="{1E0F6723-A370-4F82-A247-A825E1120ADD}" srcOrd="1" destOrd="0" presId="urn:microsoft.com/office/officeart/2005/8/layout/matrix3"/>
    <dgm:cxn modelId="{967FF327-A3E3-4B54-BCB8-B6B0EC46AD7B}" type="presParOf" srcId="{F6146841-F747-4E66-BBB6-52B113C49C41}" destId="{E0E40DBC-14AA-4C26-B99F-2C215473D129}" srcOrd="2" destOrd="0" presId="urn:microsoft.com/office/officeart/2005/8/layout/matrix3"/>
    <dgm:cxn modelId="{3269AA80-C3AA-4A96-9C90-0C6B1448AE58}" type="presParOf" srcId="{F6146841-F747-4E66-BBB6-52B113C49C41}" destId="{3020DE7D-E79F-42E2-8B85-B3C64567DDA8}" srcOrd="3" destOrd="0" presId="urn:microsoft.com/office/officeart/2005/8/layout/matrix3"/>
    <dgm:cxn modelId="{4B11AC9E-D34B-4D7E-9D99-13AC4B192C12}" type="presParOf" srcId="{F6146841-F747-4E66-BBB6-52B113C49C41}" destId="{250FB56F-52B2-4DD1-A4C7-90ECD85E54A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3A539B-93C5-461C-A0C1-BA168D31156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82A07D-9FDB-4437-B026-CDADFBBD9DE7}">
      <dgm:prSet/>
      <dgm:spPr/>
      <dgm:t>
        <a:bodyPr/>
        <a:lstStyle/>
        <a:p>
          <a:r>
            <a:rPr lang="en-US"/>
            <a:t>Each token is verified with the normalization process along with some computing performed based on what kind of token it is.</a:t>
          </a:r>
        </a:p>
      </dgm:t>
    </dgm:pt>
    <dgm:pt modelId="{67026CBD-2F67-4C89-BBCF-4772B05C52AB}" type="parTrans" cxnId="{6ACBAF5A-8FD3-40A3-BCB1-A4EDC2863F2B}">
      <dgm:prSet/>
      <dgm:spPr/>
      <dgm:t>
        <a:bodyPr/>
        <a:lstStyle/>
        <a:p>
          <a:endParaRPr lang="en-US"/>
        </a:p>
      </dgm:t>
    </dgm:pt>
    <dgm:pt modelId="{94A62BDF-42A4-4EAF-94B4-D3CE8BCB12AC}" type="sibTrans" cxnId="{6ACBAF5A-8FD3-40A3-BCB1-A4EDC2863F2B}">
      <dgm:prSet/>
      <dgm:spPr/>
      <dgm:t>
        <a:bodyPr/>
        <a:lstStyle/>
        <a:p>
          <a:endParaRPr lang="en-US"/>
        </a:p>
      </dgm:t>
    </dgm:pt>
    <dgm:pt modelId="{562141BE-3F3A-4E3F-8624-A0B30E036E2D}">
      <dgm:prSet/>
      <dgm:spPr/>
      <dgm:t>
        <a:bodyPr/>
        <a:lstStyle/>
        <a:p>
          <a:r>
            <a:rPr lang="en-US"/>
            <a:t>The polarity is determined by searching the emoticon dictionary if the token is an emoticon.</a:t>
          </a:r>
        </a:p>
      </dgm:t>
    </dgm:pt>
    <dgm:pt modelId="{980A0217-E487-41F4-862C-C4E80888C0BF}" type="parTrans" cxnId="{86035FB9-4D16-4CE1-B955-8A3252518834}">
      <dgm:prSet/>
      <dgm:spPr/>
      <dgm:t>
        <a:bodyPr/>
        <a:lstStyle/>
        <a:p>
          <a:endParaRPr lang="en-US"/>
        </a:p>
      </dgm:t>
    </dgm:pt>
    <dgm:pt modelId="{10C39FCD-E2A1-495D-B3AA-28BD62EAD59D}" type="sibTrans" cxnId="{86035FB9-4D16-4CE1-B955-8A3252518834}">
      <dgm:prSet/>
      <dgm:spPr/>
      <dgm:t>
        <a:bodyPr/>
        <a:lstStyle/>
        <a:p>
          <a:endParaRPr lang="en-US"/>
        </a:p>
      </dgm:t>
    </dgm:pt>
    <dgm:pt modelId="{C1D634F9-4731-4B68-A229-712E9FA10E11}">
      <dgm:prSet/>
      <dgm:spPr/>
      <dgm:t>
        <a:bodyPr/>
        <a:lstStyle/>
        <a:p>
          <a:r>
            <a:rPr lang="en-US"/>
            <a:t>The acronym dictionary is checked if the token is an acronym and the full form is stored as individual tokens.</a:t>
          </a:r>
        </a:p>
      </dgm:t>
    </dgm:pt>
    <dgm:pt modelId="{F7D04D46-8095-4845-B9DC-1A96DCF073E3}" type="parTrans" cxnId="{EAC5C976-59A9-44DF-9FD4-6BB7E59E5755}">
      <dgm:prSet/>
      <dgm:spPr/>
      <dgm:t>
        <a:bodyPr/>
        <a:lstStyle/>
        <a:p>
          <a:endParaRPr lang="en-US"/>
        </a:p>
      </dgm:t>
    </dgm:pt>
    <dgm:pt modelId="{43AA5BC9-8D87-4DBE-B1FB-F5760F266EB0}" type="sibTrans" cxnId="{EAC5C976-59A9-44DF-9FD4-6BB7E59E5755}">
      <dgm:prSet/>
      <dgm:spPr/>
      <dgm:t>
        <a:bodyPr/>
        <a:lstStyle/>
        <a:p>
          <a:endParaRPr lang="en-US"/>
        </a:p>
      </dgm:t>
    </dgm:pt>
    <dgm:pt modelId="{0610B667-CA88-4789-A191-0C71B3696368}">
      <dgm:prSet/>
      <dgm:spPr/>
      <dgm:t>
        <a:bodyPr/>
        <a:lstStyle/>
        <a:p>
          <a:r>
            <a:rPr lang="en-US" dirty="0"/>
            <a:t>Uppercase words such as ‘SUPERB’ are called as intensifiers and are converted into lowercase and the token is stored as ‘superb’.</a:t>
          </a:r>
        </a:p>
      </dgm:t>
    </dgm:pt>
    <dgm:pt modelId="{9D8B3B90-C6F4-404D-B50D-4B447D6A9DC9}" type="parTrans" cxnId="{B825CB12-E280-449A-A152-31CA7D561D26}">
      <dgm:prSet/>
      <dgm:spPr/>
      <dgm:t>
        <a:bodyPr/>
        <a:lstStyle/>
        <a:p>
          <a:endParaRPr lang="en-US"/>
        </a:p>
      </dgm:t>
    </dgm:pt>
    <dgm:pt modelId="{B7E0172A-32A4-43FB-9A08-86995003D104}" type="sibTrans" cxnId="{B825CB12-E280-449A-A152-31CA7D561D26}">
      <dgm:prSet/>
      <dgm:spPr/>
      <dgm:t>
        <a:bodyPr/>
        <a:lstStyle/>
        <a:p>
          <a:endParaRPr lang="en-US"/>
        </a:p>
      </dgm:t>
    </dgm:pt>
    <dgm:pt modelId="{6C34397B-3EED-46FC-8353-84010B111B9D}">
      <dgm:prSet/>
      <dgm:spPr/>
      <dgm:t>
        <a:bodyPr/>
        <a:lstStyle/>
        <a:p>
          <a:r>
            <a:rPr lang="en-US"/>
            <a:t>The normalization process also discards all those tokens which, in no way, contribute to the sentiment of a tweet such tokens are called stop word.</a:t>
          </a:r>
        </a:p>
      </dgm:t>
    </dgm:pt>
    <dgm:pt modelId="{C188EDC0-A4DF-40D2-9523-D3C1FEB57C9B}" type="parTrans" cxnId="{300B89E8-432E-4E87-BD14-C47326757977}">
      <dgm:prSet/>
      <dgm:spPr/>
      <dgm:t>
        <a:bodyPr/>
        <a:lstStyle/>
        <a:p>
          <a:endParaRPr lang="en-US"/>
        </a:p>
      </dgm:t>
    </dgm:pt>
    <dgm:pt modelId="{1D2417AC-98C6-48BC-8F81-97962BB2AD6F}" type="sibTrans" cxnId="{300B89E8-432E-4E87-BD14-C47326757977}">
      <dgm:prSet/>
      <dgm:spPr/>
      <dgm:t>
        <a:bodyPr/>
        <a:lstStyle/>
        <a:p>
          <a:endParaRPr lang="en-US"/>
        </a:p>
      </dgm:t>
    </dgm:pt>
    <dgm:pt modelId="{3DBC218D-FE47-4153-9D42-87541C988C29}" type="pres">
      <dgm:prSet presAssocID="{513A539B-93C5-461C-A0C1-BA168D311563}" presName="root" presStyleCnt="0">
        <dgm:presLayoutVars>
          <dgm:dir/>
          <dgm:resizeHandles val="exact"/>
        </dgm:presLayoutVars>
      </dgm:prSet>
      <dgm:spPr/>
    </dgm:pt>
    <dgm:pt modelId="{8CD55761-1A48-4A49-BF0F-CC5F5D9B6D5D}" type="pres">
      <dgm:prSet presAssocID="{8D82A07D-9FDB-4437-B026-CDADFBBD9DE7}" presName="compNode" presStyleCnt="0"/>
      <dgm:spPr/>
    </dgm:pt>
    <dgm:pt modelId="{4723E9B2-9290-48C0-8633-F277C647C23F}" type="pres">
      <dgm:prSet presAssocID="{8D82A07D-9FDB-4437-B026-CDADFBBD9DE7}" presName="bgRect" presStyleLbl="bgShp" presStyleIdx="0" presStyleCnt="5"/>
      <dgm:spPr/>
    </dgm:pt>
    <dgm:pt modelId="{0CDDF7C5-06E0-4FBD-872E-D3FFC4EC44D7}" type="pres">
      <dgm:prSet presAssocID="{8D82A07D-9FDB-4437-B026-CDADFBBD9DE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ssword Field"/>
        </a:ext>
      </dgm:extLst>
    </dgm:pt>
    <dgm:pt modelId="{64D2E0BB-434A-48DF-A40B-2925E99A87EF}" type="pres">
      <dgm:prSet presAssocID="{8D82A07D-9FDB-4437-B026-CDADFBBD9DE7}" presName="spaceRect" presStyleCnt="0"/>
      <dgm:spPr/>
    </dgm:pt>
    <dgm:pt modelId="{9ECCB001-F631-4013-8DE9-99B1DCFC8963}" type="pres">
      <dgm:prSet presAssocID="{8D82A07D-9FDB-4437-B026-CDADFBBD9DE7}" presName="parTx" presStyleLbl="revTx" presStyleIdx="0" presStyleCnt="5">
        <dgm:presLayoutVars>
          <dgm:chMax val="0"/>
          <dgm:chPref val="0"/>
        </dgm:presLayoutVars>
      </dgm:prSet>
      <dgm:spPr/>
    </dgm:pt>
    <dgm:pt modelId="{9AECDDA6-4A4A-4439-8A59-5D986980504A}" type="pres">
      <dgm:prSet presAssocID="{94A62BDF-42A4-4EAF-94B4-D3CE8BCB12AC}" presName="sibTrans" presStyleCnt="0"/>
      <dgm:spPr/>
    </dgm:pt>
    <dgm:pt modelId="{89B557A4-77C7-45AC-8AED-EDA02E5BD273}" type="pres">
      <dgm:prSet presAssocID="{562141BE-3F3A-4E3F-8624-A0B30E036E2D}" presName="compNode" presStyleCnt="0"/>
      <dgm:spPr/>
    </dgm:pt>
    <dgm:pt modelId="{96B743F3-0390-4B90-BAF4-82484B1061DB}" type="pres">
      <dgm:prSet presAssocID="{562141BE-3F3A-4E3F-8624-A0B30E036E2D}" presName="bgRect" presStyleLbl="bgShp" presStyleIdx="1" presStyleCnt="5"/>
      <dgm:spPr/>
    </dgm:pt>
    <dgm:pt modelId="{2CDDEA64-5F46-43D2-A7BA-903EDEEB70D6}" type="pres">
      <dgm:prSet presAssocID="{562141BE-3F3A-4E3F-8624-A0B30E036E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a:ext>
      </dgm:extLst>
    </dgm:pt>
    <dgm:pt modelId="{209CA34B-F912-44E9-873F-0CCB8EC474DC}" type="pres">
      <dgm:prSet presAssocID="{562141BE-3F3A-4E3F-8624-A0B30E036E2D}" presName="spaceRect" presStyleCnt="0"/>
      <dgm:spPr/>
    </dgm:pt>
    <dgm:pt modelId="{8ABD0CF8-C146-4D1C-8703-8B46236E2149}" type="pres">
      <dgm:prSet presAssocID="{562141BE-3F3A-4E3F-8624-A0B30E036E2D}" presName="parTx" presStyleLbl="revTx" presStyleIdx="1" presStyleCnt="5">
        <dgm:presLayoutVars>
          <dgm:chMax val="0"/>
          <dgm:chPref val="0"/>
        </dgm:presLayoutVars>
      </dgm:prSet>
      <dgm:spPr/>
    </dgm:pt>
    <dgm:pt modelId="{DCF35D2A-D1EE-4BD1-9274-409B1F1DD9EF}" type="pres">
      <dgm:prSet presAssocID="{10C39FCD-E2A1-495D-B3AA-28BD62EAD59D}" presName="sibTrans" presStyleCnt="0"/>
      <dgm:spPr/>
    </dgm:pt>
    <dgm:pt modelId="{F60AA079-4F55-4F93-8040-CC6B4F201E85}" type="pres">
      <dgm:prSet presAssocID="{C1D634F9-4731-4B68-A229-712E9FA10E11}" presName="compNode" presStyleCnt="0"/>
      <dgm:spPr/>
    </dgm:pt>
    <dgm:pt modelId="{C13D7317-A1CD-4E5D-A26B-81EB5561405A}" type="pres">
      <dgm:prSet presAssocID="{C1D634F9-4731-4B68-A229-712E9FA10E11}" presName="bgRect" presStyleLbl="bgShp" presStyleIdx="2" presStyleCnt="5"/>
      <dgm:spPr/>
    </dgm:pt>
    <dgm:pt modelId="{C018C786-E587-4468-A2CB-ACF3B6504E3F}" type="pres">
      <dgm:prSet presAssocID="{C1D634F9-4731-4B68-A229-712E9FA10E1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6C0AD5CE-A0E7-4140-9C6D-120562DD1649}" type="pres">
      <dgm:prSet presAssocID="{C1D634F9-4731-4B68-A229-712E9FA10E11}" presName="spaceRect" presStyleCnt="0"/>
      <dgm:spPr/>
    </dgm:pt>
    <dgm:pt modelId="{39AD6569-F44C-47FE-B306-A027F5F8810C}" type="pres">
      <dgm:prSet presAssocID="{C1D634F9-4731-4B68-A229-712E9FA10E11}" presName="parTx" presStyleLbl="revTx" presStyleIdx="2" presStyleCnt="5">
        <dgm:presLayoutVars>
          <dgm:chMax val="0"/>
          <dgm:chPref val="0"/>
        </dgm:presLayoutVars>
      </dgm:prSet>
      <dgm:spPr/>
    </dgm:pt>
    <dgm:pt modelId="{05F33B94-B6AC-424C-A6BD-725A7BFF1177}" type="pres">
      <dgm:prSet presAssocID="{43AA5BC9-8D87-4DBE-B1FB-F5760F266EB0}" presName="sibTrans" presStyleCnt="0"/>
      <dgm:spPr/>
    </dgm:pt>
    <dgm:pt modelId="{96B2D185-4436-4209-B882-84CBFE8BB80C}" type="pres">
      <dgm:prSet presAssocID="{0610B667-CA88-4789-A191-0C71B3696368}" presName="compNode" presStyleCnt="0"/>
      <dgm:spPr/>
    </dgm:pt>
    <dgm:pt modelId="{8FE75581-C02D-40F1-8D5D-ED61E2D61B52}" type="pres">
      <dgm:prSet presAssocID="{0610B667-CA88-4789-A191-0C71B3696368}" presName="bgRect" presStyleLbl="bgShp" presStyleIdx="3" presStyleCnt="5"/>
      <dgm:spPr/>
    </dgm:pt>
    <dgm:pt modelId="{3AE7FC70-C644-47F3-8687-8C3430926F22}" type="pres">
      <dgm:prSet presAssocID="{0610B667-CA88-4789-A191-0C71B369636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hishing"/>
        </a:ext>
      </dgm:extLst>
    </dgm:pt>
    <dgm:pt modelId="{D75D837A-801A-407A-BF62-0213EAAA45E1}" type="pres">
      <dgm:prSet presAssocID="{0610B667-CA88-4789-A191-0C71B3696368}" presName="spaceRect" presStyleCnt="0"/>
      <dgm:spPr/>
    </dgm:pt>
    <dgm:pt modelId="{73599F89-1DEA-4CAF-8335-72DC81699FC9}" type="pres">
      <dgm:prSet presAssocID="{0610B667-CA88-4789-A191-0C71B3696368}" presName="parTx" presStyleLbl="revTx" presStyleIdx="3" presStyleCnt="5">
        <dgm:presLayoutVars>
          <dgm:chMax val="0"/>
          <dgm:chPref val="0"/>
        </dgm:presLayoutVars>
      </dgm:prSet>
      <dgm:spPr/>
    </dgm:pt>
    <dgm:pt modelId="{45E4C668-0F84-4457-B6EE-2B0D3DEF593D}" type="pres">
      <dgm:prSet presAssocID="{B7E0172A-32A4-43FB-9A08-86995003D104}" presName="sibTrans" presStyleCnt="0"/>
      <dgm:spPr/>
    </dgm:pt>
    <dgm:pt modelId="{3A43B098-4AFC-40DF-BE58-7A9ED7B8ECDD}" type="pres">
      <dgm:prSet presAssocID="{6C34397B-3EED-46FC-8353-84010B111B9D}" presName="compNode" presStyleCnt="0"/>
      <dgm:spPr/>
    </dgm:pt>
    <dgm:pt modelId="{2F36C1FD-F3CA-4B21-A4B3-47116B5D16A5}" type="pres">
      <dgm:prSet presAssocID="{6C34397B-3EED-46FC-8353-84010B111B9D}" presName="bgRect" presStyleLbl="bgShp" presStyleIdx="4" presStyleCnt="5"/>
      <dgm:spPr/>
    </dgm:pt>
    <dgm:pt modelId="{C68B35B3-F585-48A2-824F-0B36A10A6EC9}" type="pres">
      <dgm:prSet presAssocID="{6C34397B-3EED-46FC-8353-84010B111B9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arch"/>
        </a:ext>
      </dgm:extLst>
    </dgm:pt>
    <dgm:pt modelId="{1D719167-EF1B-4B98-8A44-CCAE8DB0DCC5}" type="pres">
      <dgm:prSet presAssocID="{6C34397B-3EED-46FC-8353-84010B111B9D}" presName="spaceRect" presStyleCnt="0"/>
      <dgm:spPr/>
    </dgm:pt>
    <dgm:pt modelId="{BB1AB1C7-A038-41A5-B2F9-4009D6E213F6}" type="pres">
      <dgm:prSet presAssocID="{6C34397B-3EED-46FC-8353-84010B111B9D}" presName="parTx" presStyleLbl="revTx" presStyleIdx="4" presStyleCnt="5">
        <dgm:presLayoutVars>
          <dgm:chMax val="0"/>
          <dgm:chPref val="0"/>
        </dgm:presLayoutVars>
      </dgm:prSet>
      <dgm:spPr/>
    </dgm:pt>
  </dgm:ptLst>
  <dgm:cxnLst>
    <dgm:cxn modelId="{B825CB12-E280-449A-A152-31CA7D561D26}" srcId="{513A539B-93C5-461C-A0C1-BA168D311563}" destId="{0610B667-CA88-4789-A191-0C71B3696368}" srcOrd="3" destOrd="0" parTransId="{9D8B3B90-C6F4-404D-B50D-4B447D6A9DC9}" sibTransId="{B7E0172A-32A4-43FB-9A08-86995003D104}"/>
    <dgm:cxn modelId="{D1836A13-3465-4F51-A988-A2D290860752}" type="presOf" srcId="{C1D634F9-4731-4B68-A229-712E9FA10E11}" destId="{39AD6569-F44C-47FE-B306-A027F5F8810C}" srcOrd="0" destOrd="0" presId="urn:microsoft.com/office/officeart/2018/2/layout/IconVerticalSolidList"/>
    <dgm:cxn modelId="{0E640C6E-F92C-49F8-B354-DA3490705B25}" type="presOf" srcId="{8D82A07D-9FDB-4437-B026-CDADFBBD9DE7}" destId="{9ECCB001-F631-4013-8DE9-99B1DCFC8963}" srcOrd="0" destOrd="0" presId="urn:microsoft.com/office/officeart/2018/2/layout/IconVerticalSolidList"/>
    <dgm:cxn modelId="{EAC5C976-59A9-44DF-9FD4-6BB7E59E5755}" srcId="{513A539B-93C5-461C-A0C1-BA168D311563}" destId="{C1D634F9-4731-4B68-A229-712E9FA10E11}" srcOrd="2" destOrd="0" parTransId="{F7D04D46-8095-4845-B9DC-1A96DCF073E3}" sibTransId="{43AA5BC9-8D87-4DBE-B1FB-F5760F266EB0}"/>
    <dgm:cxn modelId="{A5FFC577-CE40-47F1-B707-D98636DC4DF9}" type="presOf" srcId="{513A539B-93C5-461C-A0C1-BA168D311563}" destId="{3DBC218D-FE47-4153-9D42-87541C988C29}" srcOrd="0" destOrd="0" presId="urn:microsoft.com/office/officeart/2018/2/layout/IconVerticalSolidList"/>
    <dgm:cxn modelId="{5750E358-E7D5-4FB2-91FB-03DA309A4712}" type="presOf" srcId="{0610B667-CA88-4789-A191-0C71B3696368}" destId="{73599F89-1DEA-4CAF-8335-72DC81699FC9}" srcOrd="0" destOrd="0" presId="urn:microsoft.com/office/officeart/2018/2/layout/IconVerticalSolidList"/>
    <dgm:cxn modelId="{6ACBAF5A-8FD3-40A3-BCB1-A4EDC2863F2B}" srcId="{513A539B-93C5-461C-A0C1-BA168D311563}" destId="{8D82A07D-9FDB-4437-B026-CDADFBBD9DE7}" srcOrd="0" destOrd="0" parTransId="{67026CBD-2F67-4C89-BBCF-4772B05C52AB}" sibTransId="{94A62BDF-42A4-4EAF-94B4-D3CE8BCB12AC}"/>
    <dgm:cxn modelId="{C402FC97-1531-4777-9B79-9665278F8F21}" type="presOf" srcId="{562141BE-3F3A-4E3F-8624-A0B30E036E2D}" destId="{8ABD0CF8-C146-4D1C-8703-8B46236E2149}" srcOrd="0" destOrd="0" presId="urn:microsoft.com/office/officeart/2018/2/layout/IconVerticalSolidList"/>
    <dgm:cxn modelId="{86035FB9-4D16-4CE1-B955-8A3252518834}" srcId="{513A539B-93C5-461C-A0C1-BA168D311563}" destId="{562141BE-3F3A-4E3F-8624-A0B30E036E2D}" srcOrd="1" destOrd="0" parTransId="{980A0217-E487-41F4-862C-C4E80888C0BF}" sibTransId="{10C39FCD-E2A1-495D-B3AA-28BD62EAD59D}"/>
    <dgm:cxn modelId="{300B89E8-432E-4E87-BD14-C47326757977}" srcId="{513A539B-93C5-461C-A0C1-BA168D311563}" destId="{6C34397B-3EED-46FC-8353-84010B111B9D}" srcOrd="4" destOrd="0" parTransId="{C188EDC0-A4DF-40D2-9523-D3C1FEB57C9B}" sibTransId="{1D2417AC-98C6-48BC-8F81-97962BB2AD6F}"/>
    <dgm:cxn modelId="{E6E4B3F1-7FD6-44E3-A4A4-0817E8764EC7}" type="presOf" srcId="{6C34397B-3EED-46FC-8353-84010B111B9D}" destId="{BB1AB1C7-A038-41A5-B2F9-4009D6E213F6}" srcOrd="0" destOrd="0" presId="urn:microsoft.com/office/officeart/2018/2/layout/IconVerticalSolidList"/>
    <dgm:cxn modelId="{F461636D-0DC9-4E6F-A219-6B14D145825F}" type="presParOf" srcId="{3DBC218D-FE47-4153-9D42-87541C988C29}" destId="{8CD55761-1A48-4A49-BF0F-CC5F5D9B6D5D}" srcOrd="0" destOrd="0" presId="urn:microsoft.com/office/officeart/2018/2/layout/IconVerticalSolidList"/>
    <dgm:cxn modelId="{0DCD9CDD-F9AC-4263-9392-B8656EB110EA}" type="presParOf" srcId="{8CD55761-1A48-4A49-BF0F-CC5F5D9B6D5D}" destId="{4723E9B2-9290-48C0-8633-F277C647C23F}" srcOrd="0" destOrd="0" presId="urn:microsoft.com/office/officeart/2018/2/layout/IconVerticalSolidList"/>
    <dgm:cxn modelId="{88FD5F77-7BB6-4DC7-BEA7-CCA5A3150C68}" type="presParOf" srcId="{8CD55761-1A48-4A49-BF0F-CC5F5D9B6D5D}" destId="{0CDDF7C5-06E0-4FBD-872E-D3FFC4EC44D7}" srcOrd="1" destOrd="0" presId="urn:microsoft.com/office/officeart/2018/2/layout/IconVerticalSolidList"/>
    <dgm:cxn modelId="{899B7496-4354-4612-A070-69396FB3115D}" type="presParOf" srcId="{8CD55761-1A48-4A49-BF0F-CC5F5D9B6D5D}" destId="{64D2E0BB-434A-48DF-A40B-2925E99A87EF}" srcOrd="2" destOrd="0" presId="urn:microsoft.com/office/officeart/2018/2/layout/IconVerticalSolidList"/>
    <dgm:cxn modelId="{733F6452-16AF-4762-B69D-386CEE36DDA0}" type="presParOf" srcId="{8CD55761-1A48-4A49-BF0F-CC5F5D9B6D5D}" destId="{9ECCB001-F631-4013-8DE9-99B1DCFC8963}" srcOrd="3" destOrd="0" presId="urn:microsoft.com/office/officeart/2018/2/layout/IconVerticalSolidList"/>
    <dgm:cxn modelId="{A8F6D2E9-82D8-4ACC-9E27-D149993E8E8F}" type="presParOf" srcId="{3DBC218D-FE47-4153-9D42-87541C988C29}" destId="{9AECDDA6-4A4A-4439-8A59-5D986980504A}" srcOrd="1" destOrd="0" presId="urn:microsoft.com/office/officeart/2018/2/layout/IconVerticalSolidList"/>
    <dgm:cxn modelId="{ACB08ACE-2854-41A7-9C6F-0966390182F2}" type="presParOf" srcId="{3DBC218D-FE47-4153-9D42-87541C988C29}" destId="{89B557A4-77C7-45AC-8AED-EDA02E5BD273}" srcOrd="2" destOrd="0" presId="urn:microsoft.com/office/officeart/2018/2/layout/IconVerticalSolidList"/>
    <dgm:cxn modelId="{E7B18F09-2873-43C5-9A0A-2C0283750AF9}" type="presParOf" srcId="{89B557A4-77C7-45AC-8AED-EDA02E5BD273}" destId="{96B743F3-0390-4B90-BAF4-82484B1061DB}" srcOrd="0" destOrd="0" presId="urn:microsoft.com/office/officeart/2018/2/layout/IconVerticalSolidList"/>
    <dgm:cxn modelId="{23C075CC-2336-4102-8A72-1E8541D77478}" type="presParOf" srcId="{89B557A4-77C7-45AC-8AED-EDA02E5BD273}" destId="{2CDDEA64-5F46-43D2-A7BA-903EDEEB70D6}" srcOrd="1" destOrd="0" presId="urn:microsoft.com/office/officeart/2018/2/layout/IconVerticalSolidList"/>
    <dgm:cxn modelId="{5CF16BA6-1B03-4D8B-9C89-41B09A0EFF0C}" type="presParOf" srcId="{89B557A4-77C7-45AC-8AED-EDA02E5BD273}" destId="{209CA34B-F912-44E9-873F-0CCB8EC474DC}" srcOrd="2" destOrd="0" presId="urn:microsoft.com/office/officeart/2018/2/layout/IconVerticalSolidList"/>
    <dgm:cxn modelId="{36C84D61-302C-4EBC-80DE-21546E80EECC}" type="presParOf" srcId="{89B557A4-77C7-45AC-8AED-EDA02E5BD273}" destId="{8ABD0CF8-C146-4D1C-8703-8B46236E2149}" srcOrd="3" destOrd="0" presId="urn:microsoft.com/office/officeart/2018/2/layout/IconVerticalSolidList"/>
    <dgm:cxn modelId="{B2026A50-D769-4F97-AF39-9FE887B4674F}" type="presParOf" srcId="{3DBC218D-FE47-4153-9D42-87541C988C29}" destId="{DCF35D2A-D1EE-4BD1-9274-409B1F1DD9EF}" srcOrd="3" destOrd="0" presId="urn:microsoft.com/office/officeart/2018/2/layout/IconVerticalSolidList"/>
    <dgm:cxn modelId="{75F56AFD-B692-494C-A5C9-8418FD5DA3CC}" type="presParOf" srcId="{3DBC218D-FE47-4153-9D42-87541C988C29}" destId="{F60AA079-4F55-4F93-8040-CC6B4F201E85}" srcOrd="4" destOrd="0" presId="urn:microsoft.com/office/officeart/2018/2/layout/IconVerticalSolidList"/>
    <dgm:cxn modelId="{00C9B20F-9284-4524-B87E-E3AB5B1419BE}" type="presParOf" srcId="{F60AA079-4F55-4F93-8040-CC6B4F201E85}" destId="{C13D7317-A1CD-4E5D-A26B-81EB5561405A}" srcOrd="0" destOrd="0" presId="urn:microsoft.com/office/officeart/2018/2/layout/IconVerticalSolidList"/>
    <dgm:cxn modelId="{07642FA6-61FC-473F-AA4C-70D878C038DF}" type="presParOf" srcId="{F60AA079-4F55-4F93-8040-CC6B4F201E85}" destId="{C018C786-E587-4468-A2CB-ACF3B6504E3F}" srcOrd="1" destOrd="0" presId="urn:microsoft.com/office/officeart/2018/2/layout/IconVerticalSolidList"/>
    <dgm:cxn modelId="{20AE1D30-6DD3-4ABF-829B-BB6075F86E38}" type="presParOf" srcId="{F60AA079-4F55-4F93-8040-CC6B4F201E85}" destId="{6C0AD5CE-A0E7-4140-9C6D-120562DD1649}" srcOrd="2" destOrd="0" presId="urn:microsoft.com/office/officeart/2018/2/layout/IconVerticalSolidList"/>
    <dgm:cxn modelId="{735AF09E-C500-4CDB-9941-3E6DD8C12590}" type="presParOf" srcId="{F60AA079-4F55-4F93-8040-CC6B4F201E85}" destId="{39AD6569-F44C-47FE-B306-A027F5F8810C}" srcOrd="3" destOrd="0" presId="urn:microsoft.com/office/officeart/2018/2/layout/IconVerticalSolidList"/>
    <dgm:cxn modelId="{75530DCC-B9F9-4DE7-93A1-36073D1F5D22}" type="presParOf" srcId="{3DBC218D-FE47-4153-9D42-87541C988C29}" destId="{05F33B94-B6AC-424C-A6BD-725A7BFF1177}" srcOrd="5" destOrd="0" presId="urn:microsoft.com/office/officeart/2018/2/layout/IconVerticalSolidList"/>
    <dgm:cxn modelId="{F2D21B7E-BEF5-4FAF-B3F4-33CBE96C73B4}" type="presParOf" srcId="{3DBC218D-FE47-4153-9D42-87541C988C29}" destId="{96B2D185-4436-4209-B882-84CBFE8BB80C}" srcOrd="6" destOrd="0" presId="urn:microsoft.com/office/officeart/2018/2/layout/IconVerticalSolidList"/>
    <dgm:cxn modelId="{8E26DE9D-ED2A-4B8F-B343-8492CEC8DEC1}" type="presParOf" srcId="{96B2D185-4436-4209-B882-84CBFE8BB80C}" destId="{8FE75581-C02D-40F1-8D5D-ED61E2D61B52}" srcOrd="0" destOrd="0" presId="urn:microsoft.com/office/officeart/2018/2/layout/IconVerticalSolidList"/>
    <dgm:cxn modelId="{19A934D0-81ED-42B6-B844-C6E9A35CA597}" type="presParOf" srcId="{96B2D185-4436-4209-B882-84CBFE8BB80C}" destId="{3AE7FC70-C644-47F3-8687-8C3430926F22}" srcOrd="1" destOrd="0" presId="urn:microsoft.com/office/officeart/2018/2/layout/IconVerticalSolidList"/>
    <dgm:cxn modelId="{D8D3CB6A-B1E2-4CC6-9AED-3B17FE7AEBF0}" type="presParOf" srcId="{96B2D185-4436-4209-B882-84CBFE8BB80C}" destId="{D75D837A-801A-407A-BF62-0213EAAA45E1}" srcOrd="2" destOrd="0" presId="urn:microsoft.com/office/officeart/2018/2/layout/IconVerticalSolidList"/>
    <dgm:cxn modelId="{49E8D1B0-6663-4CB5-934E-2627AFEBE512}" type="presParOf" srcId="{96B2D185-4436-4209-B882-84CBFE8BB80C}" destId="{73599F89-1DEA-4CAF-8335-72DC81699FC9}" srcOrd="3" destOrd="0" presId="urn:microsoft.com/office/officeart/2018/2/layout/IconVerticalSolidList"/>
    <dgm:cxn modelId="{3E3AC958-B55F-4C25-999A-C6FCB369B724}" type="presParOf" srcId="{3DBC218D-FE47-4153-9D42-87541C988C29}" destId="{45E4C668-0F84-4457-B6EE-2B0D3DEF593D}" srcOrd="7" destOrd="0" presId="urn:microsoft.com/office/officeart/2018/2/layout/IconVerticalSolidList"/>
    <dgm:cxn modelId="{698EB4B9-1787-43B9-8D30-39B34AE107D7}" type="presParOf" srcId="{3DBC218D-FE47-4153-9D42-87541C988C29}" destId="{3A43B098-4AFC-40DF-BE58-7A9ED7B8ECDD}" srcOrd="8" destOrd="0" presId="urn:microsoft.com/office/officeart/2018/2/layout/IconVerticalSolidList"/>
    <dgm:cxn modelId="{188D07FC-0BE5-4A60-8BEA-50E4941D8724}" type="presParOf" srcId="{3A43B098-4AFC-40DF-BE58-7A9ED7B8ECDD}" destId="{2F36C1FD-F3CA-4B21-A4B3-47116B5D16A5}" srcOrd="0" destOrd="0" presId="urn:microsoft.com/office/officeart/2018/2/layout/IconVerticalSolidList"/>
    <dgm:cxn modelId="{B6F3D773-7374-4B65-9FDB-EB75087F4E54}" type="presParOf" srcId="{3A43B098-4AFC-40DF-BE58-7A9ED7B8ECDD}" destId="{C68B35B3-F585-48A2-824F-0B36A10A6EC9}" srcOrd="1" destOrd="0" presId="urn:microsoft.com/office/officeart/2018/2/layout/IconVerticalSolidList"/>
    <dgm:cxn modelId="{F857F278-A74C-426F-8D8F-F59A62D29393}" type="presParOf" srcId="{3A43B098-4AFC-40DF-BE58-7A9ED7B8ECDD}" destId="{1D719167-EF1B-4B98-8A44-CCAE8DB0DCC5}" srcOrd="2" destOrd="0" presId="urn:microsoft.com/office/officeart/2018/2/layout/IconVerticalSolidList"/>
    <dgm:cxn modelId="{6F8E6D2D-68F0-4EEB-B958-8BB61AF04B09}" type="presParOf" srcId="{3A43B098-4AFC-40DF-BE58-7A9ED7B8ECDD}" destId="{BB1AB1C7-A038-41A5-B2F9-4009D6E213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B3F4B-23FE-4714-BB61-BFB5EA782DC2}">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88B9FE-8441-477D-859D-DB9304D6B5C6}">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4EA02-D4B2-49B7-9857-DD8EA653416E}">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It stores schema in a database and processed data into HDFS.</a:t>
          </a:r>
        </a:p>
      </dsp:txBody>
      <dsp:txXfrm>
        <a:off x="1429899" y="2442"/>
        <a:ext cx="5083704" cy="1238008"/>
      </dsp:txXfrm>
    </dsp:sp>
    <dsp:sp modelId="{16E2C043-736A-474A-AB46-FC666AE836AE}">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4CBE3-93D4-4DCC-BCCB-372EFE05DEA4}">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239C15-84E7-4003-8D00-A431D3B463A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It is designed for OLAP.</a:t>
          </a:r>
        </a:p>
      </dsp:txBody>
      <dsp:txXfrm>
        <a:off x="1429899" y="1549953"/>
        <a:ext cx="5083704" cy="1238008"/>
      </dsp:txXfrm>
    </dsp:sp>
    <dsp:sp modelId="{C53A293B-E99B-48D4-881B-585D4498F768}">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BE3EE-0638-4FB8-961F-A9B318DD19A0}">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01DB4-A95E-4ADB-9773-F19C9FACDDB5}">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It provides SQL type language for querying called HiveQL or HQL.</a:t>
          </a:r>
        </a:p>
      </dsp:txBody>
      <dsp:txXfrm>
        <a:off x="1429899" y="3097464"/>
        <a:ext cx="5083704" cy="1238008"/>
      </dsp:txXfrm>
    </dsp:sp>
    <dsp:sp modelId="{E5F105AE-4168-4878-AE9D-7DC47820247C}">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5C5F56-2CD5-4766-99D5-9A804E7CAA3D}">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4FDC8E-AC20-46AF-A40E-BA07EA8BC10C}">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It is familiar, fast, scalable, and extensible.</a:t>
          </a:r>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C6FAE-A58F-43AA-BD72-DD870F064003}">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C0FB9-E5CF-4190-AB6F-6B73005DDCFD}">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F18D44-D9D9-464C-A162-39FFCD64ADEB}">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US" sz="1700" kern="1200"/>
            <a:t>Apache Hive uses SerDe interface</a:t>
          </a:r>
        </a:p>
      </dsp:txBody>
      <dsp:txXfrm>
        <a:off x="1941716" y="718"/>
        <a:ext cx="4571887" cy="1681139"/>
      </dsp:txXfrm>
    </dsp:sp>
    <dsp:sp modelId="{633B3582-BDFA-4050-BB50-132DB1102FEA}">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C638E-AFBB-43A7-8093-AC7E37F5F89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8DD192-88ED-4FEE-9E08-C524354F3EA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US" sz="1700" kern="1200"/>
            <a:t>it handles both serialization and deserialization in Hive. Also, interprets the results of serialization as individual fields for processing.</a:t>
          </a:r>
        </a:p>
      </dsp:txBody>
      <dsp:txXfrm>
        <a:off x="1941716" y="2102143"/>
        <a:ext cx="4571887" cy="1681139"/>
      </dsp:txXfrm>
    </dsp:sp>
    <dsp:sp modelId="{27391FFC-02C7-475D-8363-C0AB5BA08737}">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2C9FB-E004-43EA-AF05-09C2CD8BFCEF}">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189883-6CC2-4A14-B25B-F551C5338932}">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US" sz="1700" kern="1200"/>
            <a:t>In addition, to read in data from a table a SerDe allows Hive. Further writes it back out to </a:t>
          </a:r>
          <a:r>
            <a:rPr lang="en-US" sz="1700" b="1" kern="1200"/>
            <a:t>HDFS </a:t>
          </a:r>
          <a:r>
            <a:rPr lang="en-US" sz="1700" kern="1200"/>
            <a:t>in any custom format. However, it is possible that anyone can write their own SerDe for their own data formats.</a:t>
          </a:r>
        </a:p>
      </dsp:txBody>
      <dsp:txXfrm>
        <a:off x="1941716" y="4203567"/>
        <a:ext cx="4571887"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AA297-8ECD-4BBE-BF79-AFD908736F91}">
      <dsp:nvSpPr>
        <dsp:cNvPr id="0" name=""/>
        <dsp:cNvSpPr/>
      </dsp:nvSpPr>
      <dsp:spPr>
        <a:xfrm>
          <a:off x="258762" y="0"/>
          <a:ext cx="5572125" cy="5572125"/>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0F6723-A370-4F82-A247-A825E1120ADD}">
      <dsp:nvSpPr>
        <dsp:cNvPr id="0" name=""/>
        <dsp:cNvSpPr/>
      </dsp:nvSpPr>
      <dsp:spPr>
        <a:xfrm>
          <a:off x="788114" y="529351"/>
          <a:ext cx="2173128" cy="217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Tokenization is implemented which is a process of breaking down the tweets into tokens. </a:t>
          </a:r>
        </a:p>
      </dsp:txBody>
      <dsp:txXfrm>
        <a:off x="894197" y="635434"/>
        <a:ext cx="1960962" cy="1960962"/>
      </dsp:txXfrm>
    </dsp:sp>
    <dsp:sp modelId="{E0E40DBC-14AA-4C26-B99F-2C215473D129}">
      <dsp:nvSpPr>
        <dsp:cNvPr id="0" name=""/>
        <dsp:cNvSpPr/>
      </dsp:nvSpPr>
      <dsp:spPr>
        <a:xfrm>
          <a:off x="3128406" y="529351"/>
          <a:ext cx="2173128" cy="2173128"/>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Example: ‘@mr.beast is rich’. This is broken into tokens like, ‘@ms.beast’, ‘is’, ‘rich’.</a:t>
          </a:r>
        </a:p>
      </dsp:txBody>
      <dsp:txXfrm>
        <a:off x="3234489" y="635434"/>
        <a:ext cx="1960962" cy="1960962"/>
      </dsp:txXfrm>
    </dsp:sp>
    <dsp:sp modelId="{3020DE7D-E79F-42E2-8B85-B3C64567DDA8}">
      <dsp:nvSpPr>
        <dsp:cNvPr id="0" name=""/>
        <dsp:cNvSpPr/>
      </dsp:nvSpPr>
      <dsp:spPr>
        <a:xfrm>
          <a:off x="788114" y="2869644"/>
          <a:ext cx="2173128" cy="2173128"/>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Hashtags, URLs, Acronyms and Emojis are considered individual tokens.</a:t>
          </a:r>
        </a:p>
      </dsp:txBody>
      <dsp:txXfrm>
        <a:off x="894197" y="2975727"/>
        <a:ext cx="1960962" cy="1960962"/>
      </dsp:txXfrm>
    </dsp:sp>
    <dsp:sp modelId="{250FB56F-52B2-4DD1-A4C7-90ECD85E54AD}">
      <dsp:nvSpPr>
        <dsp:cNvPr id="0" name=""/>
        <dsp:cNvSpPr/>
      </dsp:nvSpPr>
      <dsp:spPr>
        <a:xfrm>
          <a:off x="3128406" y="2869644"/>
          <a:ext cx="2173128" cy="21731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White space is used to separate words. A token is identified when encountering a white space.</a:t>
          </a:r>
        </a:p>
      </dsp:txBody>
      <dsp:txXfrm>
        <a:off x="3234489" y="2975727"/>
        <a:ext cx="1960962" cy="1960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3E9B2-9290-48C0-8633-F277C647C23F}">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DF7C5-06E0-4FBD-872E-D3FFC4EC44D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CCB001-F631-4013-8DE9-99B1DCFC8963}">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Each token is verified with the normalization process along with some computing performed based on what kind of token it is.</a:t>
          </a:r>
        </a:p>
      </dsp:txBody>
      <dsp:txXfrm>
        <a:off x="1131174" y="4597"/>
        <a:ext cx="5382429" cy="979371"/>
      </dsp:txXfrm>
    </dsp:sp>
    <dsp:sp modelId="{96B743F3-0390-4B90-BAF4-82484B1061DB}">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DEA64-5F46-43D2-A7BA-903EDEEB70D6}">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BD0CF8-C146-4D1C-8703-8B46236E2149}">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The polarity is determined by searching the emoticon dictionary if the token is an emoticon.</a:t>
          </a:r>
        </a:p>
      </dsp:txBody>
      <dsp:txXfrm>
        <a:off x="1131174" y="1228812"/>
        <a:ext cx="5382429" cy="979371"/>
      </dsp:txXfrm>
    </dsp:sp>
    <dsp:sp modelId="{C13D7317-A1CD-4E5D-A26B-81EB5561405A}">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18C786-E587-4468-A2CB-ACF3B6504E3F}">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AD6569-F44C-47FE-B306-A027F5F8810C}">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The acronym dictionary is checked if the token is an acronym and the full form is stored as individual tokens.</a:t>
          </a:r>
        </a:p>
      </dsp:txBody>
      <dsp:txXfrm>
        <a:off x="1131174" y="2453027"/>
        <a:ext cx="5382429" cy="979371"/>
      </dsp:txXfrm>
    </dsp:sp>
    <dsp:sp modelId="{8FE75581-C02D-40F1-8D5D-ED61E2D61B52}">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E7FC70-C644-47F3-8687-8C3430926F22}">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599F89-1DEA-4CAF-8335-72DC81699FC9}">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Uppercase words such as ‘SUPERB’ are called as intensifiers and are converted into lowercase and the token is stored as ‘superb’.</a:t>
          </a:r>
        </a:p>
      </dsp:txBody>
      <dsp:txXfrm>
        <a:off x="1131174" y="3677241"/>
        <a:ext cx="5382429" cy="979371"/>
      </dsp:txXfrm>
    </dsp:sp>
    <dsp:sp modelId="{2F36C1FD-F3CA-4B21-A4B3-47116B5D16A5}">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8B35B3-F585-48A2-824F-0B36A10A6EC9}">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1AB1C7-A038-41A5-B2F9-4009D6E213F6}">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The normalization process also discards all those tokens which, in no way, contribute to the sentiment of a tweet such tokens are called stop word.</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FC5-F509-4730-B4BA-7BF85043BB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D5A470-F069-465C-AF53-F77027D116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5593A3-C778-42E9-BE0B-DE02639F8A37}"/>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a:extLst>
              <a:ext uri="{FF2B5EF4-FFF2-40B4-BE49-F238E27FC236}">
                <a16:creationId xmlns:a16="http://schemas.microsoft.com/office/drawing/2014/main" id="{C455DE39-6796-418C-8FAF-1AF21EB2E1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B26943-E61D-44F7-B296-4475A36AAC4D}"/>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415362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F944-CB8B-4A6E-963B-EA9ED73F015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73A601-586F-4541-8E00-81F9CAE2BE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4B0089-DA42-4C40-9275-6A014B18C93B}"/>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a:extLst>
              <a:ext uri="{FF2B5EF4-FFF2-40B4-BE49-F238E27FC236}">
                <a16:creationId xmlns:a16="http://schemas.microsoft.com/office/drawing/2014/main" id="{932C775F-00F1-4AE8-8D86-A6765C6922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88D40E-1633-4A19-8F5C-1AD22448BE23}"/>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134826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4D0520-CB64-45CD-B8FC-1F9298D574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F8A8F6-6CD3-497F-B4D4-7D994ACE24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2BFFCC-AD7B-4280-A437-A6FF06A690DE}"/>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a:extLst>
              <a:ext uri="{FF2B5EF4-FFF2-40B4-BE49-F238E27FC236}">
                <a16:creationId xmlns:a16="http://schemas.microsoft.com/office/drawing/2014/main" id="{B402EC1C-3DEE-4AB4-9E10-B0CA762131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28724D-583D-4609-9080-60A5E5ED805E}"/>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4194077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607925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356807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76893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4909A7-087B-47B4-AEDB-CB61F4432587}" type="datetimeFigureOut">
              <a:rPr lang="en-IN" smtClean="0"/>
              <a:t>12-12-2019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2266476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4909A7-087B-47B4-AEDB-CB61F4432587}" type="datetimeFigureOut">
              <a:rPr lang="en-IN" smtClean="0"/>
              <a:t>12-12-2019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906879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4909A7-087B-47B4-AEDB-CB61F4432587}" type="datetimeFigureOut">
              <a:rPr lang="en-IN" smtClean="0"/>
              <a:t>12-12-2019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3662888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909A7-087B-47B4-AEDB-CB61F4432587}" type="datetimeFigureOut">
              <a:rPr lang="en-IN" smtClean="0"/>
              <a:t>12-12-2019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920263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4909A7-087B-47B4-AEDB-CB61F4432587}" type="datetimeFigureOut">
              <a:rPr lang="en-IN" smtClean="0"/>
              <a:t>12-12-2019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48569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1AA1-1E97-4DC4-9157-43342E1F69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D0BD91-71C9-4CC9-9DE9-DF4AEB377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B73F43-A35A-456C-B357-8CCC51FA76B9}"/>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a:extLst>
              <a:ext uri="{FF2B5EF4-FFF2-40B4-BE49-F238E27FC236}">
                <a16:creationId xmlns:a16="http://schemas.microsoft.com/office/drawing/2014/main" id="{2033688F-B954-46CE-A833-C05A93BC90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B88AEC-4C25-4E84-BBE5-482FC29839D2}"/>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2150677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4909A7-087B-47B4-AEDB-CB61F4432587}" type="datetimeFigureOut">
              <a:rPr lang="en-IN" smtClean="0"/>
              <a:t>12-12-2019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3804518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33612375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178512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9694297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3673385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6760891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4909A7-087B-47B4-AEDB-CB61F4432587}" type="datetimeFigureOut">
              <a:rPr lang="en-IN" smtClean="0"/>
              <a:t>12-12-2019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798670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4909A7-087B-47B4-AEDB-CB61F4432587}" type="datetimeFigureOut">
              <a:rPr lang="en-IN" smtClean="0"/>
              <a:t>12-12-2019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28223406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4909A7-087B-47B4-AEDB-CB61F4432587}" type="datetimeFigureOut">
              <a:rPr lang="en-IN" smtClean="0"/>
              <a:t>12-12-2019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959096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909A7-087B-47B4-AEDB-CB61F4432587}" type="datetimeFigureOut">
              <a:rPr lang="en-IN" smtClean="0"/>
              <a:t>12-12-2019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810077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3515-DFA0-451A-A654-FEBF5CA06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214F14-ECD6-4D40-9DD5-496DF8EF9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3F15E2-5417-4F6F-B321-F4541C4D5DB6}"/>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a:extLst>
              <a:ext uri="{FF2B5EF4-FFF2-40B4-BE49-F238E27FC236}">
                <a16:creationId xmlns:a16="http://schemas.microsoft.com/office/drawing/2014/main" id="{3D69C800-5375-45F2-876A-5061E515B7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6F488F-8631-4E05-8A2C-A903C5391BFE}"/>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40476864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4909A7-087B-47B4-AEDB-CB61F4432587}" type="datetimeFigureOut">
              <a:rPr lang="en-IN" smtClean="0"/>
              <a:t>12-12-2019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2471031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4909A7-087B-47B4-AEDB-CB61F4432587}" type="datetimeFigureOut">
              <a:rPr lang="en-IN" smtClean="0"/>
              <a:t>12-12-2019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3350015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6144584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909A7-087B-47B4-AEDB-CB61F4432587}" type="datetimeFigureOut">
              <a:rPr lang="en-IN" smtClean="0"/>
              <a:t>12-12-2019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426214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0FAC-DB07-4177-A8F1-9E49770005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8128E2-6A75-4529-9695-18FB59FB52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FD98DD2-E87B-442E-9767-01DC48DCCE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10F29F-E782-4385-A023-8F77935A2366}"/>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6" name="Footer Placeholder 5">
            <a:extLst>
              <a:ext uri="{FF2B5EF4-FFF2-40B4-BE49-F238E27FC236}">
                <a16:creationId xmlns:a16="http://schemas.microsoft.com/office/drawing/2014/main" id="{32B8F6D6-C819-4E24-9B9A-34E634B1EE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48BA82-2D9E-4249-9CB2-C75741A521FA}"/>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34317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ADCE-B1F1-4CBA-8116-668DB44038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ACDF7A-5847-437E-B534-DD8971C926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6F1E95-5F6F-48CA-99AC-775F313DFA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2C800B-31EC-4B89-9D3B-D0253DDA2B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86BA7-7B93-4F07-A634-972053597A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799A20-5178-4366-9E93-11643312A0B0}"/>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8" name="Footer Placeholder 7">
            <a:extLst>
              <a:ext uri="{FF2B5EF4-FFF2-40B4-BE49-F238E27FC236}">
                <a16:creationId xmlns:a16="http://schemas.microsoft.com/office/drawing/2014/main" id="{E9F2432C-0F1C-484A-8AFD-A56BA2E81C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606591-177B-4453-AA64-BD9E6C50BCE2}"/>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560758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18C-AFE7-4193-813A-FD761E7C1F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8A3B0C-E955-42A0-972E-2C148362E7D4}"/>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4" name="Footer Placeholder 3">
            <a:extLst>
              <a:ext uri="{FF2B5EF4-FFF2-40B4-BE49-F238E27FC236}">
                <a16:creationId xmlns:a16="http://schemas.microsoft.com/office/drawing/2014/main" id="{2C08F2E6-471F-40C8-BEBE-BD122945EA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7B887B-041A-4C11-84A5-89F0302FB688}"/>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21067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BCE69D-C12E-4BF8-8B2F-8C4EF6B03384}"/>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3" name="Footer Placeholder 2">
            <a:extLst>
              <a:ext uri="{FF2B5EF4-FFF2-40B4-BE49-F238E27FC236}">
                <a16:creationId xmlns:a16="http://schemas.microsoft.com/office/drawing/2014/main" id="{EA4C0595-4036-47F6-A887-47A3D571AB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1B75D1-47D3-481A-A209-CE09699B3361}"/>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1276651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7EB89-7A5E-4FBC-9D7F-D402FE1019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0045A6-6966-4870-98DD-382F6B3A4E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7002BC-C1B5-4818-9CE6-37C0C60D4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6A4854-8063-44F3-B4A2-6617283ED4E7}"/>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6" name="Footer Placeholder 5">
            <a:extLst>
              <a:ext uri="{FF2B5EF4-FFF2-40B4-BE49-F238E27FC236}">
                <a16:creationId xmlns:a16="http://schemas.microsoft.com/office/drawing/2014/main" id="{0FEC677B-ABB9-436B-BE07-5896F93780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E23308-53B5-4639-B560-234AED4D95CA}"/>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232452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E8B7-2FA8-4EF3-BE10-989D2A9E8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2D0F04-5263-428D-979F-B179B3FB19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9DDA73-24C2-4156-B512-CD6AF4FAAC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215E6F-1C61-4757-A94E-EF4B6E99AA3D}"/>
              </a:ext>
            </a:extLst>
          </p:cNvPr>
          <p:cNvSpPr>
            <a:spLocks noGrp="1"/>
          </p:cNvSpPr>
          <p:nvPr>
            <p:ph type="dt" sz="half" idx="10"/>
          </p:nvPr>
        </p:nvSpPr>
        <p:spPr/>
        <p:txBody>
          <a:bodyPr/>
          <a:lstStyle/>
          <a:p>
            <a:fld id="{4C4909A7-087B-47B4-AEDB-CB61F4432587}" type="datetimeFigureOut">
              <a:rPr lang="en-IN" smtClean="0"/>
              <a:t>12-12-2019</a:t>
            </a:fld>
            <a:endParaRPr lang="en-IN"/>
          </a:p>
        </p:txBody>
      </p:sp>
      <p:sp>
        <p:nvSpPr>
          <p:cNvPr id="6" name="Footer Placeholder 5">
            <a:extLst>
              <a:ext uri="{FF2B5EF4-FFF2-40B4-BE49-F238E27FC236}">
                <a16:creationId xmlns:a16="http://schemas.microsoft.com/office/drawing/2014/main" id="{93E5D3AC-52EA-48A6-9832-B869101BCC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E1F34C-5297-4926-997F-1902EF9111EC}"/>
              </a:ext>
            </a:extLst>
          </p:cNvPr>
          <p:cNvSpPr>
            <a:spLocks noGrp="1"/>
          </p:cNvSpPr>
          <p:nvPr>
            <p:ph type="sldNum" sz="quarter" idx="12"/>
          </p:nvPr>
        </p:nvSpPr>
        <p:spPr/>
        <p:txBody>
          <a:bodyPr/>
          <a:lstStyle/>
          <a:p>
            <a:fld id="{2EB142B8-EB17-4415-9902-3B0A9ADF7D9C}" type="slidenum">
              <a:rPr lang="en-IN" smtClean="0"/>
              <a:t>‹#›</a:t>
            </a:fld>
            <a:endParaRPr lang="en-IN"/>
          </a:p>
        </p:txBody>
      </p:sp>
    </p:spTree>
    <p:extLst>
      <p:ext uri="{BB962C8B-B14F-4D97-AF65-F5344CB8AC3E}">
        <p14:creationId xmlns:p14="http://schemas.microsoft.com/office/powerpoint/2010/main" val="4013718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34B3C-AD31-40E7-B84C-DD9FE4B04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8E6A97-A304-4714-8EDB-3714145B87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4CF2B3-D3FF-4B34-9FFA-F61BE6862A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909A7-087B-47B4-AEDB-CB61F4432587}" type="datetimeFigureOut">
              <a:rPr lang="en-IN" smtClean="0"/>
              <a:t>12-12-2019</a:t>
            </a:fld>
            <a:endParaRPr lang="en-IN"/>
          </a:p>
        </p:txBody>
      </p:sp>
      <p:sp>
        <p:nvSpPr>
          <p:cNvPr id="5" name="Footer Placeholder 4">
            <a:extLst>
              <a:ext uri="{FF2B5EF4-FFF2-40B4-BE49-F238E27FC236}">
                <a16:creationId xmlns:a16="http://schemas.microsoft.com/office/drawing/2014/main" id="{683B238C-F747-4FE1-A335-085ECAD0A1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F90613-4CA9-481B-AEE5-264B00A451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142B8-EB17-4415-9902-3B0A9ADF7D9C}" type="slidenum">
              <a:rPr lang="en-IN" smtClean="0"/>
              <a:t>‹#›</a:t>
            </a:fld>
            <a:endParaRPr lang="en-IN"/>
          </a:p>
        </p:txBody>
      </p:sp>
    </p:spTree>
    <p:extLst>
      <p:ext uri="{BB962C8B-B14F-4D97-AF65-F5344CB8AC3E}">
        <p14:creationId xmlns:p14="http://schemas.microsoft.com/office/powerpoint/2010/main" val="116002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909A7-087B-47B4-AEDB-CB61F4432587}" type="datetimeFigureOut">
              <a:rPr lang="en-IN" smtClean="0"/>
              <a:t>12-12-2019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142B8-EB17-4415-9902-3B0A9ADF7D9C}" type="slidenum">
              <a:rPr lang="en-IN" smtClean="0"/>
              <a:t>‹#›</a:t>
            </a:fld>
            <a:endParaRPr lang="en-IN"/>
          </a:p>
        </p:txBody>
      </p:sp>
    </p:spTree>
    <p:extLst>
      <p:ext uri="{BB962C8B-B14F-4D97-AF65-F5344CB8AC3E}">
        <p14:creationId xmlns:p14="http://schemas.microsoft.com/office/powerpoint/2010/main" val="10118168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909A7-087B-47B4-AEDB-CB61F4432587}" type="datetimeFigureOut">
              <a:rPr lang="en-IN" smtClean="0"/>
              <a:t>12-12-2019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142B8-EB17-4415-9902-3B0A9ADF7D9C}" type="slidenum">
              <a:rPr lang="en-IN" smtClean="0"/>
              <a:t>‹#›</a:t>
            </a:fld>
            <a:endParaRPr lang="en-IN"/>
          </a:p>
        </p:txBody>
      </p:sp>
    </p:spTree>
    <p:extLst>
      <p:ext uri="{BB962C8B-B14F-4D97-AF65-F5344CB8AC3E}">
        <p14:creationId xmlns:p14="http://schemas.microsoft.com/office/powerpoint/2010/main" val="37660999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12B56F0-CB55-4F82-9677-634078CDE942}"/>
              </a:ext>
            </a:extLst>
          </p:cNvPr>
          <p:cNvSpPr>
            <a:spLocks noGrp="1"/>
          </p:cNvSpPr>
          <p:nvPr>
            <p:ph type="ctrTitle"/>
          </p:nvPr>
        </p:nvSpPr>
        <p:spPr>
          <a:xfrm>
            <a:off x="3045368" y="2043663"/>
            <a:ext cx="6105194" cy="2031055"/>
          </a:xfrm>
        </p:spPr>
        <p:txBody>
          <a:bodyPr>
            <a:normAutofit fontScale="90000"/>
          </a:bodyPr>
          <a:lstStyle/>
          <a:p>
            <a:r>
              <a:rPr lang="en-IN" sz="4900" dirty="0">
                <a:solidFill>
                  <a:srgbClr val="FFFFFF"/>
                </a:solidFill>
              </a:rPr>
              <a:t>Real-time Twitter data analysis using Hadoop ecosystem</a:t>
            </a:r>
            <a:br>
              <a:rPr lang="en-IN" sz="4700" dirty="0">
                <a:solidFill>
                  <a:srgbClr val="FFFFFF"/>
                </a:solidFill>
              </a:rPr>
            </a:br>
            <a:r>
              <a:rPr lang="en-IN" sz="4700" dirty="0">
                <a:solidFill>
                  <a:srgbClr val="FFFFFF"/>
                </a:solidFill>
              </a:rPr>
              <a:t>-</a:t>
            </a:r>
            <a:r>
              <a:rPr lang="en-IN" sz="3600" dirty="0" err="1">
                <a:solidFill>
                  <a:srgbClr val="FFFFFF"/>
                </a:solidFill>
              </a:rPr>
              <a:t>Dr.</a:t>
            </a:r>
            <a:r>
              <a:rPr lang="en-IN" sz="3600" dirty="0">
                <a:solidFill>
                  <a:srgbClr val="FFFFFF"/>
                </a:solidFill>
              </a:rPr>
              <a:t> Amir </a:t>
            </a:r>
            <a:r>
              <a:rPr lang="en-IN" sz="3600" dirty="0" err="1">
                <a:solidFill>
                  <a:srgbClr val="FFFFFF"/>
                </a:solidFill>
              </a:rPr>
              <a:t>Esmailpour</a:t>
            </a:r>
            <a:endParaRPr lang="en-IN" sz="4700" dirty="0">
              <a:solidFill>
                <a:srgbClr val="FFFFFF"/>
              </a:solidFill>
            </a:endParaRPr>
          </a:p>
        </p:txBody>
      </p:sp>
      <p:sp>
        <p:nvSpPr>
          <p:cNvPr id="3" name="Subtitle 2">
            <a:extLst>
              <a:ext uri="{FF2B5EF4-FFF2-40B4-BE49-F238E27FC236}">
                <a16:creationId xmlns:a16="http://schemas.microsoft.com/office/drawing/2014/main" id="{BF0AC6E8-5BB4-449A-BFE5-2E6F2C627BD1}"/>
              </a:ext>
            </a:extLst>
          </p:cNvPr>
          <p:cNvSpPr>
            <a:spLocks noGrp="1"/>
          </p:cNvSpPr>
          <p:nvPr>
            <p:ph type="subTitle" idx="1"/>
          </p:nvPr>
        </p:nvSpPr>
        <p:spPr>
          <a:xfrm>
            <a:off x="3045368" y="4074718"/>
            <a:ext cx="6101264" cy="1232388"/>
          </a:xfrm>
        </p:spPr>
        <p:txBody>
          <a:bodyPr>
            <a:normAutofit lnSpcReduction="10000"/>
          </a:bodyPr>
          <a:lstStyle/>
          <a:p>
            <a:r>
              <a:rPr lang="en-IN" dirty="0">
                <a:solidFill>
                  <a:srgbClr val="FFFFFF"/>
                </a:solidFill>
              </a:rPr>
              <a:t>			Vibha </a:t>
            </a:r>
            <a:r>
              <a:rPr lang="en-IN" dirty="0" err="1">
                <a:solidFill>
                  <a:srgbClr val="FFFFFF"/>
                </a:solidFill>
              </a:rPr>
              <a:t>Mohankumar</a:t>
            </a:r>
            <a:endParaRPr lang="en-IN" dirty="0">
              <a:solidFill>
                <a:srgbClr val="FFFFFF"/>
              </a:solidFill>
            </a:endParaRPr>
          </a:p>
          <a:p>
            <a:r>
              <a:rPr lang="en-IN" dirty="0">
                <a:solidFill>
                  <a:srgbClr val="FFFFFF"/>
                </a:solidFill>
              </a:rPr>
              <a:t>		Sharan Ajay Raj </a:t>
            </a:r>
            <a:r>
              <a:rPr lang="en-IN" dirty="0" err="1">
                <a:solidFill>
                  <a:srgbClr val="FFFFFF"/>
                </a:solidFill>
              </a:rPr>
              <a:t>Paniya</a:t>
            </a:r>
            <a:r>
              <a:rPr lang="en-IN" dirty="0">
                <a:solidFill>
                  <a:srgbClr val="FFFFFF"/>
                </a:solidFill>
              </a:rPr>
              <a:t> Raj</a:t>
            </a:r>
          </a:p>
          <a:p>
            <a:r>
              <a:rPr lang="en-IN" dirty="0">
                <a:solidFill>
                  <a:srgbClr val="FFFFFF"/>
                </a:solidFill>
              </a:rPr>
              <a:t>			Shalini </a:t>
            </a:r>
            <a:r>
              <a:rPr lang="en-IN" dirty="0" err="1">
                <a:solidFill>
                  <a:srgbClr val="FFFFFF"/>
                </a:solidFill>
              </a:rPr>
              <a:t>Garikapati</a:t>
            </a:r>
            <a:endParaRPr lang="en-IN" dirty="0">
              <a:solidFill>
                <a:srgbClr val="FFFFFF"/>
              </a:solidFill>
            </a:endParaRPr>
          </a:p>
          <a:p>
            <a:endParaRPr lang="en-IN" dirty="0">
              <a:solidFill>
                <a:srgbClr val="FFFFFF"/>
              </a:solidFill>
            </a:endParaRPr>
          </a:p>
        </p:txBody>
      </p:sp>
      <p:pic>
        <p:nvPicPr>
          <p:cNvPr id="5" name="Picture 4" descr="A close up of a sign&#10;&#10;Description automatically generated">
            <a:extLst>
              <a:ext uri="{FF2B5EF4-FFF2-40B4-BE49-F238E27FC236}">
                <a16:creationId xmlns:a16="http://schemas.microsoft.com/office/drawing/2014/main" id="{5A388014-3461-4CD7-B1F9-16025DF7E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3387" y="400600"/>
            <a:ext cx="2143125" cy="2143125"/>
          </a:xfrm>
          <a:prstGeom prst="rect">
            <a:avLst/>
          </a:prstGeom>
        </p:spPr>
      </p:pic>
    </p:spTree>
    <p:extLst>
      <p:ext uri="{BB962C8B-B14F-4D97-AF65-F5344CB8AC3E}">
        <p14:creationId xmlns:p14="http://schemas.microsoft.com/office/powerpoint/2010/main" val="459378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3AF745-B4E8-4EDC-AB93-DDEB5BEB79FE}"/>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Generation of keys and tokens</a:t>
            </a:r>
          </a:p>
        </p:txBody>
      </p:sp>
      <p:sp>
        <p:nvSpPr>
          <p:cNvPr id="3" name="Content Placeholder 2">
            <a:extLst>
              <a:ext uri="{FF2B5EF4-FFF2-40B4-BE49-F238E27FC236}">
                <a16:creationId xmlns:a16="http://schemas.microsoft.com/office/drawing/2014/main" id="{F58BE06B-B122-4F27-8DD9-E77AE600192D}"/>
              </a:ext>
            </a:extLst>
          </p:cNvPr>
          <p:cNvSpPr>
            <a:spLocks noGrp="1"/>
          </p:cNvSpPr>
          <p:nvPr>
            <p:ph idx="1"/>
          </p:nvPr>
        </p:nvSpPr>
        <p:spPr>
          <a:xfrm>
            <a:off x="643468" y="2638043"/>
            <a:ext cx="3363974" cy="3415623"/>
          </a:xfrm>
        </p:spPr>
        <p:txBody>
          <a:bodyPr>
            <a:normAutofit/>
          </a:bodyPr>
          <a:lstStyle/>
          <a:p>
            <a:r>
              <a:rPr lang="en-US" sz="2000"/>
              <a:t>The respective Consumer API keys such as API key and API secret key, Access tokens and Secret Access tokens were generated which is further used in the flume configuration file.</a:t>
            </a:r>
          </a:p>
          <a:p>
            <a:endParaRPr lang="en-IN" sz="2000"/>
          </a:p>
        </p:txBody>
      </p:sp>
      <p:pic>
        <p:nvPicPr>
          <p:cNvPr id="4" name="Picture 3">
            <a:extLst>
              <a:ext uri="{FF2B5EF4-FFF2-40B4-BE49-F238E27FC236}">
                <a16:creationId xmlns:a16="http://schemas.microsoft.com/office/drawing/2014/main" id="{161B75D0-C530-44E1-8FC2-482D31410738}"/>
              </a:ext>
            </a:extLst>
          </p:cNvPr>
          <p:cNvPicPr>
            <a:picLocks noChangeAspect="1"/>
          </p:cNvPicPr>
          <p:nvPr/>
        </p:nvPicPr>
        <p:blipFill>
          <a:blip r:embed="rId2"/>
          <a:stretch>
            <a:fillRect/>
          </a:stretch>
        </p:blipFill>
        <p:spPr>
          <a:xfrm>
            <a:off x="5297763" y="1533378"/>
            <a:ext cx="6505031" cy="4220308"/>
          </a:xfrm>
          <a:prstGeom prst="rect">
            <a:avLst/>
          </a:prstGeom>
        </p:spPr>
      </p:pic>
    </p:spTree>
    <p:extLst>
      <p:ext uri="{BB962C8B-B14F-4D97-AF65-F5344CB8AC3E}">
        <p14:creationId xmlns:p14="http://schemas.microsoft.com/office/powerpoint/2010/main" val="246207506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A971A-A115-4E33-BD9F-25D9FCFA7BFE}"/>
              </a:ext>
            </a:extLst>
          </p:cNvPr>
          <p:cNvSpPr>
            <a:spLocks noGrp="1"/>
          </p:cNvSpPr>
          <p:nvPr>
            <p:ph type="title"/>
          </p:nvPr>
        </p:nvSpPr>
        <p:spPr>
          <a:xfrm>
            <a:off x="838200" y="365125"/>
            <a:ext cx="10515600" cy="1325563"/>
          </a:xfrm>
        </p:spPr>
        <p:txBody>
          <a:bodyPr/>
          <a:lstStyle/>
          <a:p>
            <a:r>
              <a:rPr lang="en-US"/>
              <a:t>Permission from Twitter</a:t>
            </a:r>
            <a:endParaRPr lang="en-US" dirty="0"/>
          </a:p>
        </p:txBody>
      </p:sp>
      <p:pic>
        <p:nvPicPr>
          <p:cNvPr id="4" name="Content Placeholder 3">
            <a:extLst>
              <a:ext uri="{FF2B5EF4-FFF2-40B4-BE49-F238E27FC236}">
                <a16:creationId xmlns:a16="http://schemas.microsoft.com/office/drawing/2014/main" id="{062B71C3-1BE9-487B-A0BF-5CCA4DF624AB}"/>
              </a:ext>
            </a:extLst>
          </p:cNvPr>
          <p:cNvPicPr>
            <a:picLocks noGrp="1"/>
          </p:cNvPicPr>
          <p:nvPr>
            <p:ph idx="1"/>
          </p:nvPr>
        </p:nvPicPr>
        <p:blipFill>
          <a:blip r:embed="rId2"/>
          <a:stretch>
            <a:fillRect/>
          </a:stretch>
        </p:blipFill>
        <p:spPr>
          <a:xfrm>
            <a:off x="2044318" y="1825625"/>
            <a:ext cx="8103364" cy="4351338"/>
          </a:xfrm>
          <a:prstGeom prst="rect">
            <a:avLst/>
          </a:prstGeom>
        </p:spPr>
      </p:pic>
    </p:spTree>
    <p:extLst>
      <p:ext uri="{BB962C8B-B14F-4D97-AF65-F5344CB8AC3E}">
        <p14:creationId xmlns:p14="http://schemas.microsoft.com/office/powerpoint/2010/main" val="150535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58F93D-B0EB-458C-8ABE-F1A6FC3A43AB}"/>
              </a:ext>
            </a:extLst>
          </p:cNvPr>
          <p:cNvSpPr>
            <a:spLocks noGrp="1"/>
          </p:cNvSpPr>
          <p:nvPr>
            <p:ph type="title"/>
          </p:nvPr>
        </p:nvSpPr>
        <p:spPr>
          <a:xfrm>
            <a:off x="524256" y="516804"/>
            <a:ext cx="6594189" cy="1625210"/>
          </a:xfrm>
        </p:spPr>
        <p:txBody>
          <a:bodyPr>
            <a:normAutofit/>
          </a:bodyPr>
          <a:lstStyle/>
          <a:p>
            <a:r>
              <a:rPr lang="en-IN" dirty="0">
                <a:solidFill>
                  <a:srgbClr val="FFFFFF"/>
                </a:solidFill>
              </a:rPr>
              <a:t>Data Ingestion-Apache Flume</a:t>
            </a:r>
          </a:p>
        </p:txBody>
      </p:sp>
      <p:sp>
        <p:nvSpPr>
          <p:cNvPr id="28" name="Rectangle 2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0726E1-A894-4EF4-8701-55684D076783}"/>
              </a:ext>
            </a:extLst>
          </p:cNvPr>
          <p:cNvPicPr>
            <a:picLocks noChangeAspect="1"/>
          </p:cNvPicPr>
          <p:nvPr/>
        </p:nvPicPr>
        <p:blipFill>
          <a:blip r:embed="rId2"/>
          <a:stretch>
            <a:fillRect/>
          </a:stretch>
        </p:blipFill>
        <p:spPr>
          <a:xfrm>
            <a:off x="566744" y="3044375"/>
            <a:ext cx="6579910" cy="2878710"/>
          </a:xfrm>
          <a:prstGeom prst="rect">
            <a:avLst/>
          </a:prstGeom>
        </p:spPr>
      </p:pic>
      <p:sp>
        <p:nvSpPr>
          <p:cNvPr id="26" name="Rectangle 2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F1C1BFB-E172-49AD-8511-2A26AD9778AE}"/>
              </a:ext>
            </a:extLst>
          </p:cNvPr>
          <p:cNvSpPr>
            <a:spLocks noGrp="1"/>
          </p:cNvSpPr>
          <p:nvPr>
            <p:ph idx="1"/>
          </p:nvPr>
        </p:nvSpPr>
        <p:spPr>
          <a:xfrm>
            <a:off x="8029319" y="917725"/>
            <a:ext cx="3424739" cy="4852362"/>
          </a:xfrm>
        </p:spPr>
        <p:txBody>
          <a:bodyPr anchor="ctr">
            <a:normAutofit fontScale="92500" lnSpcReduction="20000"/>
          </a:bodyPr>
          <a:lstStyle/>
          <a:p>
            <a:r>
              <a:rPr lang="en-IN" sz="2000" dirty="0">
                <a:solidFill>
                  <a:srgbClr val="FFFFFF"/>
                </a:solidFill>
              </a:rPr>
              <a:t>Flume is a data ingestion and integration tool that helps to extract the data from different sources into HDFS. </a:t>
            </a:r>
          </a:p>
          <a:p>
            <a:r>
              <a:rPr lang="en-IN" sz="2000" dirty="0">
                <a:solidFill>
                  <a:srgbClr val="FFFFFF"/>
                </a:solidFill>
              </a:rPr>
              <a:t>Flume agent is an important part of flume and consists of the following:</a:t>
            </a:r>
          </a:p>
          <a:p>
            <a:pPr marL="457200" indent="-457200">
              <a:buAutoNum type="arabicPeriod"/>
            </a:pPr>
            <a:r>
              <a:rPr lang="en-IN" sz="2000" dirty="0">
                <a:solidFill>
                  <a:srgbClr val="FFFFFF"/>
                </a:solidFill>
              </a:rPr>
              <a:t>Source 2. Channel 3. Sink </a:t>
            </a:r>
          </a:p>
          <a:p>
            <a:r>
              <a:rPr lang="en-US" sz="2100" dirty="0">
                <a:solidFill>
                  <a:srgbClr val="FFFFFF"/>
                </a:solidFill>
              </a:rPr>
              <a:t>Flume agent should be created to load the data from twitter to HDFS. </a:t>
            </a:r>
          </a:p>
          <a:p>
            <a:r>
              <a:rPr lang="en-US" sz="2100" dirty="0">
                <a:solidFill>
                  <a:srgbClr val="FFFFFF"/>
                </a:solidFill>
              </a:rPr>
              <a:t>The source should be configured as twitter application and the sink or destination should be the HDFS location on to which the data is mounted. </a:t>
            </a:r>
          </a:p>
          <a:p>
            <a:r>
              <a:rPr lang="en-US" sz="2100" dirty="0">
                <a:solidFill>
                  <a:srgbClr val="FFFFFF"/>
                </a:solidFill>
              </a:rPr>
              <a:t>Channel can be any memory channel or </a:t>
            </a:r>
            <a:r>
              <a:rPr lang="en-US" sz="2100" dirty="0" err="1">
                <a:solidFill>
                  <a:srgbClr val="FFFFFF"/>
                </a:solidFill>
              </a:rPr>
              <a:t>netcat</a:t>
            </a:r>
            <a:r>
              <a:rPr lang="en-US" sz="2100" dirty="0">
                <a:solidFill>
                  <a:srgbClr val="FFFFFF"/>
                </a:solidFill>
              </a:rPr>
              <a:t>. Memory channel is used in this project.</a:t>
            </a:r>
            <a:endParaRPr lang="en-IN" sz="2000" dirty="0">
              <a:solidFill>
                <a:srgbClr val="FFFFFF"/>
              </a:solidFill>
            </a:endParaRPr>
          </a:p>
          <a:p>
            <a:pPr marL="0" indent="0">
              <a:buNone/>
            </a:pPr>
            <a:endParaRPr lang="en-IN" sz="2000" dirty="0">
              <a:solidFill>
                <a:srgbClr val="FFFFFF"/>
              </a:solidFill>
            </a:endParaRPr>
          </a:p>
        </p:txBody>
      </p:sp>
    </p:spTree>
    <p:extLst>
      <p:ext uri="{BB962C8B-B14F-4D97-AF65-F5344CB8AC3E}">
        <p14:creationId xmlns:p14="http://schemas.microsoft.com/office/powerpoint/2010/main" val="998454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F8AF4E-B287-4B92-9431-765A8726A6CC}"/>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Configuring Flume Agent</a:t>
            </a:r>
          </a:p>
        </p:txBody>
      </p:sp>
      <p:sp>
        <p:nvSpPr>
          <p:cNvPr id="3" name="Content Placeholder 2">
            <a:extLst>
              <a:ext uri="{FF2B5EF4-FFF2-40B4-BE49-F238E27FC236}">
                <a16:creationId xmlns:a16="http://schemas.microsoft.com/office/drawing/2014/main" id="{74EFD2A2-D5F1-4061-B023-B46712DC0045}"/>
              </a:ext>
            </a:extLst>
          </p:cNvPr>
          <p:cNvSpPr>
            <a:spLocks noGrp="1"/>
          </p:cNvSpPr>
          <p:nvPr>
            <p:ph idx="1"/>
          </p:nvPr>
        </p:nvSpPr>
        <p:spPr>
          <a:xfrm>
            <a:off x="643468" y="2638043"/>
            <a:ext cx="3363974" cy="3415623"/>
          </a:xfrm>
        </p:spPr>
        <p:txBody>
          <a:bodyPr>
            <a:normAutofit/>
          </a:bodyPr>
          <a:lstStyle/>
          <a:p>
            <a:r>
              <a:rPr lang="en-US" sz="2000" dirty="0"/>
              <a:t>Apache flume paths were given into the .</a:t>
            </a:r>
            <a:r>
              <a:rPr lang="en-US" sz="2000" dirty="0" err="1"/>
              <a:t>bashrc</a:t>
            </a:r>
            <a:r>
              <a:rPr lang="en-US" sz="2000" dirty="0"/>
              <a:t> file to configure with HDFS.</a:t>
            </a:r>
          </a:p>
          <a:p>
            <a:r>
              <a:rPr lang="en-US" sz="2000" dirty="0"/>
              <a:t>A flume </a:t>
            </a:r>
            <a:r>
              <a:rPr lang="en-US" sz="2000" dirty="0" err="1"/>
              <a:t>twitter.conf</a:t>
            </a:r>
            <a:r>
              <a:rPr lang="en-US" sz="2000" dirty="0"/>
              <a:t> file was created in which the Source, Channel  and sink were configured. In this conf file keywords are given that were required in retrieving data from Twitter.</a:t>
            </a:r>
          </a:p>
          <a:p>
            <a:endParaRPr lang="en-US" sz="2000" dirty="0"/>
          </a:p>
          <a:p>
            <a:endParaRPr lang="en-IN" sz="2000" dirty="0"/>
          </a:p>
          <a:p>
            <a:endParaRPr lang="en-IN" sz="2000" dirty="0"/>
          </a:p>
          <a:p>
            <a:endParaRPr lang="en-IN" sz="2000" dirty="0"/>
          </a:p>
          <a:p>
            <a:endParaRPr lang="en-IN" sz="2000" dirty="0"/>
          </a:p>
        </p:txBody>
      </p:sp>
      <p:pic>
        <p:nvPicPr>
          <p:cNvPr id="4" name="Picture 3">
            <a:extLst>
              <a:ext uri="{FF2B5EF4-FFF2-40B4-BE49-F238E27FC236}">
                <a16:creationId xmlns:a16="http://schemas.microsoft.com/office/drawing/2014/main" id="{0E292394-4A45-4E15-B17C-2D1B6945E865}"/>
              </a:ext>
            </a:extLst>
          </p:cNvPr>
          <p:cNvPicPr/>
          <p:nvPr/>
        </p:nvPicPr>
        <p:blipFill>
          <a:blip r:embed="rId2"/>
          <a:stretch>
            <a:fillRect/>
          </a:stretch>
        </p:blipFill>
        <p:spPr>
          <a:xfrm>
            <a:off x="4895557" y="801859"/>
            <a:ext cx="6963508" cy="5134708"/>
          </a:xfrm>
          <a:prstGeom prst="rect">
            <a:avLst/>
          </a:prstGeom>
        </p:spPr>
      </p:pic>
    </p:spTree>
    <p:extLst>
      <p:ext uri="{BB962C8B-B14F-4D97-AF65-F5344CB8AC3E}">
        <p14:creationId xmlns:p14="http://schemas.microsoft.com/office/powerpoint/2010/main" val="422692452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F83ADD3-2713-4340-85F6-55388092BFF2}"/>
              </a:ext>
            </a:extLst>
          </p:cNvPr>
          <p:cNvSpPr>
            <a:spLocks noGrp="1"/>
          </p:cNvSpPr>
          <p:nvPr>
            <p:ph type="title"/>
          </p:nvPr>
        </p:nvSpPr>
        <p:spPr>
          <a:xfrm>
            <a:off x="640079" y="2053641"/>
            <a:ext cx="3669161" cy="2760098"/>
          </a:xfrm>
        </p:spPr>
        <p:txBody>
          <a:bodyPr>
            <a:normAutofit/>
          </a:bodyPr>
          <a:lstStyle/>
          <a:p>
            <a:r>
              <a:rPr lang="en-IN">
                <a:solidFill>
                  <a:srgbClr val="FFFFFF"/>
                </a:solidFill>
              </a:rPr>
              <a:t>Source</a:t>
            </a:r>
          </a:p>
        </p:txBody>
      </p:sp>
      <p:sp>
        <p:nvSpPr>
          <p:cNvPr id="3" name="Content Placeholder 2">
            <a:extLst>
              <a:ext uri="{FF2B5EF4-FFF2-40B4-BE49-F238E27FC236}">
                <a16:creationId xmlns:a16="http://schemas.microsoft.com/office/drawing/2014/main" id="{599B0BE8-8F76-4B0F-8846-D5306B1B2308}"/>
              </a:ext>
            </a:extLst>
          </p:cNvPr>
          <p:cNvSpPr>
            <a:spLocks noGrp="1"/>
          </p:cNvSpPr>
          <p:nvPr>
            <p:ph idx="1"/>
          </p:nvPr>
        </p:nvSpPr>
        <p:spPr>
          <a:xfrm>
            <a:off x="6090574" y="801866"/>
            <a:ext cx="5306084" cy="5230634"/>
          </a:xfrm>
        </p:spPr>
        <p:txBody>
          <a:bodyPr anchor="ctr">
            <a:normAutofit/>
          </a:bodyPr>
          <a:lstStyle/>
          <a:p>
            <a:r>
              <a:rPr lang="en-US" sz="1500" dirty="0">
                <a:solidFill>
                  <a:srgbClr val="000000"/>
                </a:solidFill>
              </a:rPr>
              <a:t>This source needs the details such as </a:t>
            </a:r>
            <a:r>
              <a:rPr lang="en-US" sz="1500" b="1" dirty="0">
                <a:solidFill>
                  <a:srgbClr val="000000"/>
                </a:solidFill>
              </a:rPr>
              <a:t>Consumer key, Consumer secret, Access token,</a:t>
            </a:r>
            <a:r>
              <a:rPr lang="en-US" sz="1500" dirty="0">
                <a:solidFill>
                  <a:srgbClr val="000000"/>
                </a:solidFill>
              </a:rPr>
              <a:t> and </a:t>
            </a:r>
            <a:r>
              <a:rPr lang="en-US" sz="1500" b="1" dirty="0">
                <a:solidFill>
                  <a:srgbClr val="000000"/>
                </a:solidFill>
              </a:rPr>
              <a:t>Access token secret</a:t>
            </a:r>
            <a:r>
              <a:rPr lang="en-US" sz="1500" dirty="0">
                <a:solidFill>
                  <a:srgbClr val="000000"/>
                </a:solidFill>
              </a:rPr>
              <a:t> of a Twitter application. While configuring this source, we have provided values to the following properties.</a:t>
            </a:r>
            <a:endParaRPr lang="en-IN" sz="1500" dirty="0">
              <a:solidFill>
                <a:srgbClr val="000000"/>
              </a:solidFill>
            </a:endParaRPr>
          </a:p>
          <a:p>
            <a:pPr lvl="0"/>
            <a:r>
              <a:rPr lang="en-US" sz="1500" b="1" dirty="0">
                <a:solidFill>
                  <a:srgbClr val="000000"/>
                </a:solidFill>
              </a:rPr>
              <a:t>Source type : </a:t>
            </a:r>
            <a:r>
              <a:rPr lang="en-US" sz="1500" b="1" dirty="0" err="1">
                <a:solidFill>
                  <a:srgbClr val="000000"/>
                </a:solidFill>
              </a:rPr>
              <a:t>org.apache.flume.source.twitter.TwitterSource</a:t>
            </a:r>
            <a:endParaRPr lang="en-IN" sz="1500" dirty="0">
              <a:solidFill>
                <a:srgbClr val="000000"/>
              </a:solidFill>
            </a:endParaRPr>
          </a:p>
          <a:p>
            <a:pPr lvl="0"/>
            <a:r>
              <a:rPr lang="en-US" sz="1500" b="1" dirty="0" err="1">
                <a:solidFill>
                  <a:srgbClr val="000000"/>
                </a:solidFill>
              </a:rPr>
              <a:t>consumerKey</a:t>
            </a:r>
            <a:r>
              <a:rPr lang="en-US" sz="1500" dirty="0">
                <a:solidFill>
                  <a:srgbClr val="000000"/>
                </a:solidFill>
              </a:rPr>
              <a:t> − The OAuth consumer key</a:t>
            </a:r>
            <a:endParaRPr lang="en-IN" sz="1500" dirty="0">
              <a:solidFill>
                <a:srgbClr val="000000"/>
              </a:solidFill>
            </a:endParaRPr>
          </a:p>
          <a:p>
            <a:pPr lvl="0"/>
            <a:r>
              <a:rPr lang="en-US" sz="1500" b="1" dirty="0" err="1">
                <a:solidFill>
                  <a:srgbClr val="000000"/>
                </a:solidFill>
              </a:rPr>
              <a:t>consumerSecret</a:t>
            </a:r>
            <a:r>
              <a:rPr lang="en-US" sz="1500" dirty="0">
                <a:solidFill>
                  <a:srgbClr val="000000"/>
                </a:solidFill>
              </a:rPr>
              <a:t> − OAuth consumer secret</a:t>
            </a:r>
            <a:endParaRPr lang="en-IN" sz="1500" dirty="0">
              <a:solidFill>
                <a:srgbClr val="000000"/>
              </a:solidFill>
            </a:endParaRPr>
          </a:p>
          <a:p>
            <a:pPr lvl="0"/>
            <a:r>
              <a:rPr lang="en-US" sz="1500" b="1" dirty="0" err="1">
                <a:solidFill>
                  <a:srgbClr val="000000"/>
                </a:solidFill>
              </a:rPr>
              <a:t>accessToken</a:t>
            </a:r>
            <a:r>
              <a:rPr lang="en-US" sz="1500" dirty="0">
                <a:solidFill>
                  <a:srgbClr val="000000"/>
                </a:solidFill>
              </a:rPr>
              <a:t> − OAuth access token</a:t>
            </a:r>
            <a:endParaRPr lang="en-IN" sz="1500" dirty="0">
              <a:solidFill>
                <a:srgbClr val="000000"/>
              </a:solidFill>
            </a:endParaRPr>
          </a:p>
          <a:p>
            <a:pPr lvl="0"/>
            <a:r>
              <a:rPr lang="en-US" sz="1500" b="1" dirty="0" err="1">
                <a:solidFill>
                  <a:srgbClr val="000000"/>
                </a:solidFill>
              </a:rPr>
              <a:t>accessTokenSecret</a:t>
            </a:r>
            <a:r>
              <a:rPr lang="en-US" sz="1500" dirty="0">
                <a:solidFill>
                  <a:srgbClr val="000000"/>
                </a:solidFill>
              </a:rPr>
              <a:t> − OAuth token secret</a:t>
            </a:r>
            <a:endParaRPr lang="en-IN" sz="1500" dirty="0">
              <a:solidFill>
                <a:srgbClr val="000000"/>
              </a:solidFill>
            </a:endParaRPr>
          </a:p>
          <a:p>
            <a:pPr lvl="0"/>
            <a:r>
              <a:rPr lang="en-US" sz="1500" b="1" dirty="0" err="1">
                <a:solidFill>
                  <a:srgbClr val="000000"/>
                </a:solidFill>
              </a:rPr>
              <a:t>maxBatchSize</a:t>
            </a:r>
            <a:r>
              <a:rPr lang="en-US" sz="1500" dirty="0">
                <a:solidFill>
                  <a:srgbClr val="000000"/>
                </a:solidFill>
              </a:rPr>
              <a:t> − Maximum number of twitter messages that should be in a twitter batch. The default value is 1000 (optional).</a:t>
            </a:r>
            <a:endParaRPr lang="en-IN" sz="1500" dirty="0">
              <a:solidFill>
                <a:srgbClr val="000000"/>
              </a:solidFill>
            </a:endParaRPr>
          </a:p>
          <a:p>
            <a:pPr lvl="0"/>
            <a:r>
              <a:rPr lang="en-US" sz="1500" b="1" dirty="0" err="1">
                <a:solidFill>
                  <a:srgbClr val="000000"/>
                </a:solidFill>
              </a:rPr>
              <a:t>maxBatchDurationMillis</a:t>
            </a:r>
            <a:r>
              <a:rPr lang="en-US" sz="1500" dirty="0">
                <a:solidFill>
                  <a:srgbClr val="000000"/>
                </a:solidFill>
              </a:rPr>
              <a:t> − Maximum number of milliseconds to wait before closing a batch. The default value is 1000 (optional).</a:t>
            </a:r>
            <a:endParaRPr lang="en-IN" sz="1500" dirty="0">
              <a:solidFill>
                <a:srgbClr val="000000"/>
              </a:solidFill>
            </a:endParaRPr>
          </a:p>
          <a:p>
            <a:endParaRPr lang="en-IN" sz="1500" dirty="0">
              <a:solidFill>
                <a:srgbClr val="000000"/>
              </a:solidFill>
            </a:endParaRPr>
          </a:p>
          <a:p>
            <a:endParaRPr lang="en-IN" sz="1500" dirty="0">
              <a:solidFill>
                <a:srgbClr val="000000"/>
              </a:solidFill>
            </a:endParaRPr>
          </a:p>
        </p:txBody>
      </p:sp>
    </p:spTree>
    <p:extLst>
      <p:ext uri="{BB962C8B-B14F-4D97-AF65-F5344CB8AC3E}">
        <p14:creationId xmlns:p14="http://schemas.microsoft.com/office/powerpoint/2010/main" val="3206761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DC2A309-4C06-4298-8B22-F0EC67A9013F}"/>
              </a:ext>
            </a:extLst>
          </p:cNvPr>
          <p:cNvSpPr>
            <a:spLocks noGrp="1"/>
          </p:cNvSpPr>
          <p:nvPr>
            <p:ph type="title"/>
          </p:nvPr>
        </p:nvSpPr>
        <p:spPr>
          <a:xfrm>
            <a:off x="640079" y="2053641"/>
            <a:ext cx="3669161" cy="2760098"/>
          </a:xfrm>
        </p:spPr>
        <p:txBody>
          <a:bodyPr>
            <a:normAutofit/>
          </a:bodyPr>
          <a:lstStyle/>
          <a:p>
            <a:r>
              <a:rPr lang="en-IN">
                <a:solidFill>
                  <a:srgbClr val="FFFFFF"/>
                </a:solidFill>
              </a:rPr>
              <a:t>Memory Channel </a:t>
            </a:r>
          </a:p>
        </p:txBody>
      </p:sp>
      <p:sp>
        <p:nvSpPr>
          <p:cNvPr id="3" name="Content Placeholder 2">
            <a:extLst>
              <a:ext uri="{FF2B5EF4-FFF2-40B4-BE49-F238E27FC236}">
                <a16:creationId xmlns:a16="http://schemas.microsoft.com/office/drawing/2014/main" id="{DC32F7BB-6FAC-427F-809C-7B88BCBD9B64}"/>
              </a:ext>
            </a:extLst>
          </p:cNvPr>
          <p:cNvSpPr>
            <a:spLocks noGrp="1"/>
          </p:cNvSpPr>
          <p:nvPr>
            <p:ph idx="1"/>
          </p:nvPr>
        </p:nvSpPr>
        <p:spPr>
          <a:xfrm>
            <a:off x="6090574" y="801866"/>
            <a:ext cx="5306084" cy="5230634"/>
          </a:xfrm>
        </p:spPr>
        <p:txBody>
          <a:bodyPr anchor="ctr">
            <a:normAutofit/>
          </a:bodyPr>
          <a:lstStyle/>
          <a:p>
            <a:pPr lvl="0"/>
            <a:r>
              <a:rPr lang="en-US" sz="2400">
                <a:solidFill>
                  <a:srgbClr val="000000"/>
                </a:solidFill>
              </a:rPr>
              <a:t>The memory channel temporarily stores the data. To configure the memory channel the following details were provided.</a:t>
            </a:r>
          </a:p>
          <a:p>
            <a:pPr lvl="0"/>
            <a:r>
              <a:rPr lang="en-US" sz="2400" b="1">
                <a:solidFill>
                  <a:srgbClr val="000000"/>
                </a:solidFill>
              </a:rPr>
              <a:t>type</a:t>
            </a:r>
            <a:r>
              <a:rPr lang="en-US" sz="2400">
                <a:solidFill>
                  <a:srgbClr val="000000"/>
                </a:solidFill>
              </a:rPr>
              <a:t> − It holds the type of the channel. In our example, the type is </a:t>
            </a:r>
            <a:r>
              <a:rPr lang="en-US" sz="2400" b="1">
                <a:solidFill>
                  <a:srgbClr val="000000"/>
                </a:solidFill>
              </a:rPr>
              <a:t>MemChannel</a:t>
            </a:r>
            <a:r>
              <a:rPr lang="en-US" sz="2400">
                <a:solidFill>
                  <a:srgbClr val="000000"/>
                </a:solidFill>
              </a:rPr>
              <a:t>.</a:t>
            </a:r>
            <a:endParaRPr lang="en-IN" sz="2400">
              <a:solidFill>
                <a:srgbClr val="000000"/>
              </a:solidFill>
            </a:endParaRPr>
          </a:p>
          <a:p>
            <a:pPr lvl="0"/>
            <a:r>
              <a:rPr lang="en-US" sz="2400" b="1">
                <a:solidFill>
                  <a:srgbClr val="000000"/>
                </a:solidFill>
              </a:rPr>
              <a:t>Capacity</a:t>
            </a:r>
            <a:r>
              <a:rPr lang="en-US" sz="2400">
                <a:solidFill>
                  <a:srgbClr val="000000"/>
                </a:solidFill>
              </a:rPr>
              <a:t> − It is the maximum number of events stored in the channel. Its default value is 100 (optional).</a:t>
            </a:r>
            <a:endParaRPr lang="en-IN" sz="2400">
              <a:solidFill>
                <a:srgbClr val="000000"/>
              </a:solidFill>
            </a:endParaRPr>
          </a:p>
          <a:p>
            <a:pPr lvl="0"/>
            <a:r>
              <a:rPr lang="en-US" sz="2400" b="1">
                <a:solidFill>
                  <a:srgbClr val="000000"/>
                </a:solidFill>
              </a:rPr>
              <a:t>TransactionCapacity</a:t>
            </a:r>
            <a:r>
              <a:rPr lang="en-US" sz="2400">
                <a:solidFill>
                  <a:srgbClr val="000000"/>
                </a:solidFill>
              </a:rPr>
              <a:t> − It is the maximum number of events the channel accepts or sends. Its default value is 100 (optional).</a:t>
            </a:r>
            <a:endParaRPr lang="en-IN" sz="2400">
              <a:solidFill>
                <a:srgbClr val="000000"/>
              </a:solidFill>
            </a:endParaRPr>
          </a:p>
          <a:p>
            <a:pPr marL="0" indent="0">
              <a:buNone/>
            </a:pPr>
            <a:endParaRPr lang="en-IN" sz="2400">
              <a:solidFill>
                <a:srgbClr val="000000"/>
              </a:solidFill>
            </a:endParaRPr>
          </a:p>
        </p:txBody>
      </p:sp>
    </p:spTree>
    <p:extLst>
      <p:ext uri="{BB962C8B-B14F-4D97-AF65-F5344CB8AC3E}">
        <p14:creationId xmlns:p14="http://schemas.microsoft.com/office/powerpoint/2010/main" val="1381976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6840281-C347-4E34-AD19-D0BE31E07F86}"/>
              </a:ext>
            </a:extLst>
          </p:cNvPr>
          <p:cNvSpPr>
            <a:spLocks noGrp="1"/>
          </p:cNvSpPr>
          <p:nvPr>
            <p:ph type="title"/>
          </p:nvPr>
        </p:nvSpPr>
        <p:spPr>
          <a:xfrm>
            <a:off x="640079" y="2053641"/>
            <a:ext cx="3669161" cy="2760098"/>
          </a:xfrm>
        </p:spPr>
        <p:txBody>
          <a:bodyPr>
            <a:normAutofit/>
          </a:bodyPr>
          <a:lstStyle/>
          <a:p>
            <a:r>
              <a:rPr lang="en-IN">
                <a:solidFill>
                  <a:srgbClr val="FFFFFF"/>
                </a:solidFill>
              </a:rPr>
              <a:t>Sink </a:t>
            </a:r>
          </a:p>
        </p:txBody>
      </p:sp>
      <p:sp>
        <p:nvSpPr>
          <p:cNvPr id="3" name="Content Placeholder 2">
            <a:extLst>
              <a:ext uri="{FF2B5EF4-FFF2-40B4-BE49-F238E27FC236}">
                <a16:creationId xmlns:a16="http://schemas.microsoft.com/office/drawing/2014/main" id="{A5A6C6E9-2841-4403-8B0E-CA488EC17308}"/>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This sink writes data into the HDFS. To configure this sink,the following details are provided.</a:t>
            </a:r>
            <a:endParaRPr lang="en-IN" sz="2400">
              <a:solidFill>
                <a:srgbClr val="000000"/>
              </a:solidFill>
            </a:endParaRPr>
          </a:p>
          <a:p>
            <a:r>
              <a:rPr lang="en-US" sz="2400" b="1">
                <a:solidFill>
                  <a:srgbClr val="000000"/>
                </a:solidFill>
              </a:rPr>
              <a:t>Channel</a:t>
            </a:r>
            <a:endParaRPr lang="en-IN" sz="2400">
              <a:solidFill>
                <a:srgbClr val="000000"/>
              </a:solidFill>
            </a:endParaRPr>
          </a:p>
          <a:p>
            <a:pPr lvl="0"/>
            <a:r>
              <a:rPr lang="en-US" sz="2400" b="1">
                <a:solidFill>
                  <a:srgbClr val="000000"/>
                </a:solidFill>
              </a:rPr>
              <a:t>type</a:t>
            </a:r>
            <a:r>
              <a:rPr lang="en-US" sz="2400">
                <a:solidFill>
                  <a:srgbClr val="000000"/>
                </a:solidFill>
              </a:rPr>
              <a:t> − hdfs</a:t>
            </a:r>
            <a:endParaRPr lang="en-IN" sz="2400">
              <a:solidFill>
                <a:srgbClr val="000000"/>
              </a:solidFill>
            </a:endParaRPr>
          </a:p>
          <a:p>
            <a:pPr lvl="0"/>
            <a:r>
              <a:rPr lang="en-US" sz="2400" b="1">
                <a:solidFill>
                  <a:srgbClr val="000000"/>
                </a:solidFill>
              </a:rPr>
              <a:t>hdfs.path</a:t>
            </a:r>
            <a:r>
              <a:rPr lang="en-US" sz="2400">
                <a:solidFill>
                  <a:srgbClr val="000000"/>
                </a:solidFill>
              </a:rPr>
              <a:t> − the path of the directory in HDFS where data is to be stored.</a:t>
            </a:r>
            <a:endParaRPr lang="en-IN" sz="2400">
              <a:solidFill>
                <a:srgbClr val="000000"/>
              </a:solidFill>
            </a:endParaRPr>
          </a:p>
          <a:p>
            <a:endParaRPr lang="en-IN" sz="2400">
              <a:solidFill>
                <a:srgbClr val="000000"/>
              </a:solidFill>
            </a:endParaRPr>
          </a:p>
        </p:txBody>
      </p:sp>
    </p:spTree>
    <p:extLst>
      <p:ext uri="{BB962C8B-B14F-4D97-AF65-F5344CB8AC3E}">
        <p14:creationId xmlns:p14="http://schemas.microsoft.com/office/powerpoint/2010/main" val="265248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170778-2684-40B9-AB44-9906C7D782E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Starting Flume Agent</a:t>
            </a:r>
          </a:p>
        </p:txBody>
      </p:sp>
      <p:sp>
        <p:nvSpPr>
          <p:cNvPr id="3" name="Content Placeholder 2">
            <a:extLst>
              <a:ext uri="{FF2B5EF4-FFF2-40B4-BE49-F238E27FC236}">
                <a16:creationId xmlns:a16="http://schemas.microsoft.com/office/drawing/2014/main" id="{5727CC9F-F431-4C18-B1BF-C17B0419C653}"/>
              </a:ext>
            </a:extLst>
          </p:cNvPr>
          <p:cNvSpPr>
            <a:spLocks noGrp="1"/>
          </p:cNvSpPr>
          <p:nvPr>
            <p:ph idx="1"/>
          </p:nvPr>
        </p:nvSpPr>
        <p:spPr>
          <a:xfrm>
            <a:off x="643468" y="2638043"/>
            <a:ext cx="3363974" cy="3415623"/>
          </a:xfrm>
        </p:spPr>
        <p:txBody>
          <a:bodyPr>
            <a:normAutofit/>
          </a:bodyPr>
          <a:lstStyle/>
          <a:p>
            <a:pPr lvl="0"/>
            <a:r>
              <a:rPr lang="en-US" sz="2000"/>
              <a:t>After configuring the flume agent,  flume agent was started which would start importing data from twitter to HDFS.</a:t>
            </a:r>
            <a:endParaRPr lang="en-IN" sz="2000"/>
          </a:p>
          <a:p>
            <a:r>
              <a:rPr lang="en-US" sz="2000" b="1"/>
              <a:t>flume-ng agent -n TwitterAgent -f &lt;location of configuration file&gt;</a:t>
            </a:r>
          </a:p>
          <a:p>
            <a:endParaRPr lang="en-IN" sz="2000"/>
          </a:p>
          <a:p>
            <a:endParaRPr lang="en-IN" sz="2000"/>
          </a:p>
        </p:txBody>
      </p:sp>
      <p:pic>
        <p:nvPicPr>
          <p:cNvPr id="4" name="Picture 3">
            <a:extLst>
              <a:ext uri="{FF2B5EF4-FFF2-40B4-BE49-F238E27FC236}">
                <a16:creationId xmlns:a16="http://schemas.microsoft.com/office/drawing/2014/main" id="{F758FE66-AEDC-4596-81E9-5494BD46AD5F}"/>
              </a:ext>
            </a:extLst>
          </p:cNvPr>
          <p:cNvPicPr/>
          <p:nvPr/>
        </p:nvPicPr>
        <p:blipFill>
          <a:blip r:embed="rId2"/>
          <a:stretch>
            <a:fillRect/>
          </a:stretch>
        </p:blipFill>
        <p:spPr>
          <a:xfrm>
            <a:off x="5022167" y="623393"/>
            <a:ext cx="6935372" cy="5270970"/>
          </a:xfrm>
          <a:prstGeom prst="rect">
            <a:avLst/>
          </a:prstGeom>
        </p:spPr>
      </p:pic>
    </p:spTree>
    <p:extLst>
      <p:ext uri="{BB962C8B-B14F-4D97-AF65-F5344CB8AC3E}">
        <p14:creationId xmlns:p14="http://schemas.microsoft.com/office/powerpoint/2010/main" val="97041983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912D07-2625-472B-B1CE-4E12628AD937}"/>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dirty="0"/>
              <a:t>Data Storage - Storing the data in HDFS</a:t>
            </a:r>
          </a:p>
        </p:txBody>
      </p:sp>
      <p:sp>
        <p:nvSpPr>
          <p:cNvPr id="3" name="Content Placeholder 2">
            <a:extLst>
              <a:ext uri="{FF2B5EF4-FFF2-40B4-BE49-F238E27FC236}">
                <a16:creationId xmlns:a16="http://schemas.microsoft.com/office/drawing/2014/main" id="{F9B6D7B3-4166-48AE-8B45-B04AD34372C8}"/>
              </a:ext>
            </a:extLst>
          </p:cNvPr>
          <p:cNvSpPr>
            <a:spLocks noGrp="1"/>
          </p:cNvSpPr>
          <p:nvPr>
            <p:ph idx="1"/>
          </p:nvPr>
        </p:nvSpPr>
        <p:spPr>
          <a:xfrm>
            <a:off x="643468" y="2638043"/>
            <a:ext cx="3363974" cy="3415623"/>
          </a:xfrm>
        </p:spPr>
        <p:txBody>
          <a:bodyPr>
            <a:normAutofit/>
          </a:bodyPr>
          <a:lstStyle/>
          <a:p>
            <a:r>
              <a:rPr lang="en-IN" sz="2000"/>
              <a:t>Data is loaded to the location specified in sink. This data is in JSON format which is later converted to readable text format during data processing as by default  the data coming from twitter is loaded as a Avro file.</a:t>
            </a:r>
          </a:p>
          <a:p>
            <a:r>
              <a:rPr lang="en-IN" sz="2000"/>
              <a:t>Location of files in HDFS, /user/file </a:t>
            </a:r>
          </a:p>
          <a:p>
            <a:endParaRPr lang="en-IN" sz="2000"/>
          </a:p>
        </p:txBody>
      </p:sp>
      <p:pic>
        <p:nvPicPr>
          <p:cNvPr id="8" name="Picture 7" descr="A screen shot of a computer&#10;&#10;Description automatically generated">
            <a:extLst>
              <a:ext uri="{FF2B5EF4-FFF2-40B4-BE49-F238E27FC236}">
                <a16:creationId xmlns:a16="http://schemas.microsoft.com/office/drawing/2014/main" id="{3C0813FC-AFEE-4FFC-8F57-CC3EF416C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572" y="773723"/>
            <a:ext cx="6704427" cy="5373194"/>
          </a:xfrm>
          <a:prstGeom prst="rect">
            <a:avLst/>
          </a:prstGeom>
        </p:spPr>
      </p:pic>
    </p:spTree>
    <p:extLst>
      <p:ext uri="{BB962C8B-B14F-4D97-AF65-F5344CB8AC3E}">
        <p14:creationId xmlns:p14="http://schemas.microsoft.com/office/powerpoint/2010/main" val="144911307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7D4A7D4-96EB-A54C-AFEF-6801055A138C}"/>
              </a:ext>
            </a:extLst>
          </p:cNvPr>
          <p:cNvSpPr>
            <a:spLocks noGrp="1"/>
          </p:cNvSpPr>
          <p:nvPr>
            <p:ph type="title"/>
          </p:nvPr>
        </p:nvSpPr>
        <p:spPr>
          <a:xfrm>
            <a:off x="795142" y="479990"/>
            <a:ext cx="3605406" cy="1325563"/>
          </a:xfrm>
        </p:spPr>
        <p:txBody>
          <a:bodyPr>
            <a:normAutofit/>
          </a:bodyPr>
          <a:lstStyle/>
          <a:p>
            <a:pPr algn="r"/>
            <a:r>
              <a:rPr lang="en-US" sz="2400" dirty="0">
                <a:solidFill>
                  <a:schemeClr val="bg1"/>
                </a:solidFill>
              </a:rPr>
              <a:t>Apache Hive</a:t>
            </a:r>
          </a:p>
        </p:txBody>
      </p:sp>
      <p:cxnSp>
        <p:nvCxnSpPr>
          <p:cNvPr id="11"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385D20-A27B-2742-8539-6574CA1D68C5}"/>
              </a:ext>
            </a:extLst>
          </p:cNvPr>
          <p:cNvSpPr>
            <a:spLocks noGrp="1"/>
          </p:cNvSpPr>
          <p:nvPr>
            <p:ph idx="1"/>
          </p:nvPr>
        </p:nvSpPr>
        <p:spPr>
          <a:xfrm>
            <a:off x="4878783" y="411881"/>
            <a:ext cx="6512265" cy="1461780"/>
          </a:xfrm>
        </p:spPr>
        <p:txBody>
          <a:bodyPr anchor="ctr">
            <a:normAutofit/>
          </a:bodyPr>
          <a:lstStyle/>
          <a:p>
            <a:r>
              <a:rPr lang="en-US" sz="1800">
                <a:solidFill>
                  <a:schemeClr val="bg1"/>
                </a:solidFill>
              </a:rPr>
              <a:t>Hive is data warehouse system which is used for querying and analyzing large datasets stored in HDFS.</a:t>
            </a:r>
          </a:p>
          <a:p>
            <a:r>
              <a:rPr lang="en-US" sz="1800">
                <a:solidFill>
                  <a:schemeClr val="bg1"/>
                </a:solidFill>
              </a:rPr>
              <a:t>Hive uses query language called HiveQL which is similar to SQL.</a:t>
            </a:r>
          </a:p>
          <a:p>
            <a:endParaRPr lang="en-US" sz="1800">
              <a:solidFill>
                <a:schemeClr val="bg1"/>
              </a:solidFill>
            </a:endParaRPr>
          </a:p>
        </p:txBody>
      </p:sp>
      <p:pic>
        <p:nvPicPr>
          <p:cNvPr id="4" name="Picture 3" descr="A picture containing screenshot&#10;&#10;Description automatically generated">
            <a:extLst>
              <a:ext uri="{FF2B5EF4-FFF2-40B4-BE49-F238E27FC236}">
                <a16:creationId xmlns:a16="http://schemas.microsoft.com/office/drawing/2014/main" id="{DE08966C-46CF-3440-9CC1-600611FBA70F}"/>
              </a:ext>
            </a:extLst>
          </p:cNvPr>
          <p:cNvPicPr>
            <a:picLocks noChangeAspect="1"/>
          </p:cNvPicPr>
          <p:nvPr/>
        </p:nvPicPr>
        <p:blipFill>
          <a:blip r:embed="rId2"/>
          <a:stretch>
            <a:fillRect/>
          </a:stretch>
        </p:blipFill>
        <p:spPr>
          <a:xfrm>
            <a:off x="795142" y="2959522"/>
            <a:ext cx="10595911" cy="2966856"/>
          </a:xfrm>
          <a:prstGeom prst="rect">
            <a:avLst/>
          </a:prstGeom>
        </p:spPr>
      </p:pic>
    </p:spTree>
    <p:extLst>
      <p:ext uri="{BB962C8B-B14F-4D97-AF65-F5344CB8AC3E}">
        <p14:creationId xmlns:p14="http://schemas.microsoft.com/office/powerpoint/2010/main" val="4007920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FB928F-BB6A-4EA5-A096-A1BD4EF85F2A}"/>
              </a:ext>
            </a:extLst>
          </p:cNvPr>
          <p:cNvSpPr>
            <a:spLocks noGrp="1"/>
          </p:cNvSpPr>
          <p:nvPr>
            <p:ph type="title"/>
          </p:nvPr>
        </p:nvSpPr>
        <p:spPr>
          <a:xfrm>
            <a:off x="841248" y="704850"/>
            <a:ext cx="3785616" cy="2978150"/>
          </a:xfrm>
        </p:spPr>
        <p:txBody>
          <a:bodyPr anchor="b">
            <a:normAutofit/>
          </a:bodyPr>
          <a:lstStyle/>
          <a:p>
            <a:r>
              <a:rPr lang="en-IN" dirty="0"/>
              <a:t>Introduction </a:t>
            </a:r>
          </a:p>
        </p:txBody>
      </p:sp>
      <p:sp>
        <p:nvSpPr>
          <p:cNvPr id="3" name="Content Placeholder 2">
            <a:extLst>
              <a:ext uri="{FF2B5EF4-FFF2-40B4-BE49-F238E27FC236}">
                <a16:creationId xmlns:a16="http://schemas.microsoft.com/office/drawing/2014/main" id="{0F6EA36C-B359-4CF7-B9F0-27D987BD4500}"/>
              </a:ext>
            </a:extLst>
          </p:cNvPr>
          <p:cNvSpPr>
            <a:spLocks noGrp="1"/>
          </p:cNvSpPr>
          <p:nvPr>
            <p:ph idx="1"/>
          </p:nvPr>
        </p:nvSpPr>
        <p:spPr>
          <a:xfrm>
            <a:off x="6038850" y="704850"/>
            <a:ext cx="5314950" cy="5251450"/>
          </a:xfrm>
        </p:spPr>
        <p:txBody>
          <a:bodyPr anchor="ctr">
            <a:normAutofit/>
          </a:bodyPr>
          <a:lstStyle/>
          <a:p>
            <a:r>
              <a:rPr lang="en-IN" sz="2100">
                <a:solidFill>
                  <a:schemeClr val="bg1"/>
                </a:solidFill>
              </a:rPr>
              <a:t>Objective : The objective of this project was to determine, analyze, and visualize the sentiment in tweets pertaining to the 2020 US Presidential Election.</a:t>
            </a:r>
          </a:p>
          <a:p>
            <a:r>
              <a:rPr lang="en-IN" sz="2100">
                <a:solidFill>
                  <a:schemeClr val="bg1"/>
                </a:solidFill>
              </a:rPr>
              <a:t>What is Twitter data?</a:t>
            </a:r>
          </a:p>
          <a:p>
            <a:pPr marL="0" indent="0">
              <a:buNone/>
            </a:pPr>
            <a:r>
              <a:rPr lang="en-IN" sz="2100">
                <a:solidFill>
                  <a:schemeClr val="bg1"/>
                </a:solidFill>
              </a:rPr>
              <a:t>Massive amount of data collected by either the user, the access point, what’s in the post and how users view or use your post.</a:t>
            </a:r>
          </a:p>
          <a:p>
            <a:r>
              <a:rPr lang="en-IN" sz="2100">
                <a:solidFill>
                  <a:schemeClr val="bg1"/>
                </a:solidFill>
              </a:rPr>
              <a:t>What is sentiment analysis on twitter data?</a:t>
            </a:r>
          </a:p>
          <a:p>
            <a:pPr marL="0" indent="0">
              <a:buNone/>
            </a:pPr>
            <a:r>
              <a:rPr lang="en-IN" sz="2100">
                <a:solidFill>
                  <a:schemeClr val="bg1"/>
                </a:solidFill>
              </a:rPr>
              <a:t>It is an automated process of analysing text data that automatically identifies sentiments within text. This analysis helps to understand the view of the people towards a specific topic or subject.</a:t>
            </a:r>
          </a:p>
        </p:txBody>
      </p:sp>
    </p:spTree>
    <p:extLst>
      <p:ext uri="{BB962C8B-B14F-4D97-AF65-F5344CB8AC3E}">
        <p14:creationId xmlns:p14="http://schemas.microsoft.com/office/powerpoint/2010/main" val="427677017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D4BD-E276-694E-A9E3-3ADD1694CB48}"/>
              </a:ext>
            </a:extLst>
          </p:cNvPr>
          <p:cNvSpPr>
            <a:spLocks noGrp="1"/>
          </p:cNvSpPr>
          <p:nvPr>
            <p:ph type="title"/>
          </p:nvPr>
        </p:nvSpPr>
        <p:spPr>
          <a:xfrm>
            <a:off x="838200" y="365125"/>
            <a:ext cx="10515600" cy="1325563"/>
          </a:xfrm>
        </p:spPr>
        <p:txBody>
          <a:bodyPr/>
          <a:lstStyle/>
          <a:p>
            <a:r>
              <a:rPr lang="en-US"/>
              <a:t>Hive in a nutshell</a:t>
            </a:r>
            <a:endParaRPr lang="en-US" dirty="0"/>
          </a:p>
        </p:txBody>
      </p:sp>
      <p:pic>
        <p:nvPicPr>
          <p:cNvPr id="4" name="Content Placeholder 3">
            <a:extLst>
              <a:ext uri="{FF2B5EF4-FFF2-40B4-BE49-F238E27FC236}">
                <a16:creationId xmlns:a16="http://schemas.microsoft.com/office/drawing/2014/main" id="{875D4775-FE4D-8744-8152-DD6DA976ED19}"/>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57275" y="1825624"/>
            <a:ext cx="9401175" cy="5032375"/>
          </a:xfrm>
          <a:prstGeom prst="rect">
            <a:avLst/>
          </a:prstGeom>
          <a:noFill/>
          <a:ln>
            <a:noFill/>
          </a:ln>
        </p:spPr>
      </p:pic>
    </p:spTree>
    <p:extLst>
      <p:ext uri="{BB962C8B-B14F-4D97-AF65-F5344CB8AC3E}">
        <p14:creationId xmlns:p14="http://schemas.microsoft.com/office/powerpoint/2010/main" val="2562841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423A92-1155-AA45-972E-45783C6FB99E}"/>
              </a:ext>
            </a:extLst>
          </p:cNvPr>
          <p:cNvSpPr>
            <a:spLocks noGrp="1"/>
          </p:cNvSpPr>
          <p:nvPr>
            <p:ph type="title"/>
          </p:nvPr>
        </p:nvSpPr>
        <p:spPr>
          <a:xfrm>
            <a:off x="863029" y="1012004"/>
            <a:ext cx="3416158" cy="4795408"/>
          </a:xfrm>
        </p:spPr>
        <p:txBody>
          <a:bodyPr>
            <a:normAutofit/>
          </a:bodyPr>
          <a:lstStyle/>
          <a:p>
            <a:r>
              <a:rPr lang="en-US">
                <a:solidFill>
                  <a:srgbClr val="FFFFFF"/>
                </a:solidFill>
              </a:rPr>
              <a:t>Features of Hive</a:t>
            </a:r>
          </a:p>
        </p:txBody>
      </p:sp>
      <p:graphicFrame>
        <p:nvGraphicFramePr>
          <p:cNvPr id="5" name="Content Placeholder 2">
            <a:extLst>
              <a:ext uri="{FF2B5EF4-FFF2-40B4-BE49-F238E27FC236}">
                <a16:creationId xmlns:a16="http://schemas.microsoft.com/office/drawing/2014/main" id="{9698C837-72B7-4205-83F6-C8BD56C1991C}"/>
              </a:ext>
            </a:extLst>
          </p:cNvPr>
          <p:cNvGraphicFramePr>
            <a:graphicFrameLocks noGrp="1"/>
          </p:cNvGraphicFramePr>
          <p:nvPr>
            <p:ph idx="1"/>
            <p:extLst>
              <p:ext uri="{D42A27DB-BD31-4B8C-83A1-F6EECF244321}">
                <p14:modId xmlns:p14="http://schemas.microsoft.com/office/powerpoint/2010/main" val="5693905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890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2470CB-491A-F04F-93C8-596386A436E7}"/>
              </a:ext>
            </a:extLst>
          </p:cNvPr>
          <p:cNvSpPr>
            <a:spLocks noGrp="1"/>
          </p:cNvSpPr>
          <p:nvPr>
            <p:ph type="title"/>
          </p:nvPr>
        </p:nvSpPr>
        <p:spPr>
          <a:xfrm>
            <a:off x="863029" y="1012004"/>
            <a:ext cx="3416158" cy="4795408"/>
          </a:xfrm>
        </p:spPr>
        <p:txBody>
          <a:bodyPr>
            <a:normAutofit/>
          </a:bodyPr>
          <a:lstStyle/>
          <a:p>
            <a:r>
              <a:rPr lang="en-US">
                <a:solidFill>
                  <a:srgbClr val="FFFFFF"/>
                </a:solidFill>
              </a:rPr>
              <a:t>Serializer-Deserializer</a:t>
            </a:r>
          </a:p>
        </p:txBody>
      </p:sp>
      <p:graphicFrame>
        <p:nvGraphicFramePr>
          <p:cNvPr id="5" name="Content Placeholder 2">
            <a:extLst>
              <a:ext uri="{FF2B5EF4-FFF2-40B4-BE49-F238E27FC236}">
                <a16:creationId xmlns:a16="http://schemas.microsoft.com/office/drawing/2014/main" id="{EEB2F714-A894-4FC1-B1B6-2456B1352A71}"/>
              </a:ext>
            </a:extLst>
          </p:cNvPr>
          <p:cNvGraphicFramePr>
            <a:graphicFrameLocks noGrp="1"/>
          </p:cNvGraphicFramePr>
          <p:nvPr>
            <p:ph idx="1"/>
            <p:extLst>
              <p:ext uri="{D42A27DB-BD31-4B8C-83A1-F6EECF244321}">
                <p14:modId xmlns:p14="http://schemas.microsoft.com/office/powerpoint/2010/main" val="279432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266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98BD-4BE7-5745-8189-6551FEAD93F0}"/>
              </a:ext>
            </a:extLst>
          </p:cNvPr>
          <p:cNvSpPr>
            <a:spLocks noGrp="1"/>
          </p:cNvSpPr>
          <p:nvPr>
            <p:ph type="title"/>
          </p:nvPr>
        </p:nvSpPr>
        <p:spPr/>
        <p:txBody>
          <a:bodyPr/>
          <a:lstStyle/>
          <a:p>
            <a:r>
              <a:rPr lang="en-US" dirty="0"/>
              <a:t>Working of </a:t>
            </a:r>
            <a:r>
              <a:rPr lang="en-US" dirty="0" err="1"/>
              <a:t>SerDe</a:t>
            </a:r>
            <a:endParaRPr lang="en-US" dirty="0"/>
          </a:p>
        </p:txBody>
      </p:sp>
      <p:pic>
        <p:nvPicPr>
          <p:cNvPr id="6" name="Content Placeholder 5">
            <a:extLst>
              <a:ext uri="{FF2B5EF4-FFF2-40B4-BE49-F238E27FC236}">
                <a16:creationId xmlns:a16="http://schemas.microsoft.com/office/drawing/2014/main" id="{BD4392F9-6055-994D-9C26-CF67914FF695}"/>
              </a:ext>
            </a:extLst>
          </p:cNvPr>
          <p:cNvPicPr>
            <a:picLocks noGrp="1" noChangeAspect="1"/>
          </p:cNvPicPr>
          <p:nvPr>
            <p:ph idx="1"/>
          </p:nvPr>
        </p:nvPicPr>
        <p:blipFill>
          <a:blip r:embed="rId2"/>
          <a:stretch>
            <a:fillRect/>
          </a:stretch>
        </p:blipFill>
        <p:spPr>
          <a:xfrm>
            <a:off x="2534674" y="1825625"/>
            <a:ext cx="7122651" cy="4351338"/>
          </a:xfrm>
        </p:spPr>
      </p:pic>
    </p:spTree>
    <p:extLst>
      <p:ext uri="{BB962C8B-B14F-4D97-AF65-F5344CB8AC3E}">
        <p14:creationId xmlns:p14="http://schemas.microsoft.com/office/powerpoint/2010/main" val="222072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CD65AB-0A1E-40B6-B2BC-E4E8EE4ADE14}"/>
              </a:ext>
            </a:extLst>
          </p:cNvPr>
          <p:cNvSpPr>
            <a:spLocks noGrp="1"/>
          </p:cNvSpPr>
          <p:nvPr>
            <p:ph type="title"/>
          </p:nvPr>
        </p:nvSpPr>
        <p:spPr/>
        <p:txBody>
          <a:bodyPr/>
          <a:lstStyle/>
          <a:p>
            <a:r>
              <a:rPr lang="en-US" dirty="0"/>
              <a:t>JSON processing</a:t>
            </a:r>
          </a:p>
        </p:txBody>
      </p:sp>
      <p:sp>
        <p:nvSpPr>
          <p:cNvPr id="4" name="Text Placeholder 3">
            <a:extLst>
              <a:ext uri="{FF2B5EF4-FFF2-40B4-BE49-F238E27FC236}">
                <a16:creationId xmlns:a16="http://schemas.microsoft.com/office/drawing/2014/main" id="{123B0923-A660-40C2-9974-B64D9FB2B248}"/>
              </a:ext>
            </a:extLst>
          </p:cNvPr>
          <p:cNvSpPr>
            <a:spLocks noGrp="1"/>
          </p:cNvSpPr>
          <p:nvPr>
            <p:ph type="body" idx="1"/>
          </p:nvPr>
        </p:nvSpPr>
        <p:spPr/>
        <p:txBody>
          <a:bodyPr/>
          <a:lstStyle/>
          <a:p>
            <a:r>
              <a:rPr lang="en-US" dirty="0"/>
              <a:t>JSON before </a:t>
            </a:r>
            <a:r>
              <a:rPr lang="en-US" dirty="0" err="1"/>
              <a:t>SerDe</a:t>
            </a:r>
            <a:endParaRPr lang="en-US" dirty="0"/>
          </a:p>
        </p:txBody>
      </p:sp>
      <p:pic>
        <p:nvPicPr>
          <p:cNvPr id="6" name="Content Placeholder 5">
            <a:extLst>
              <a:ext uri="{FF2B5EF4-FFF2-40B4-BE49-F238E27FC236}">
                <a16:creationId xmlns:a16="http://schemas.microsoft.com/office/drawing/2014/main" id="{EC21756C-17CF-A341-B09E-EC7FD17E97CF}"/>
              </a:ext>
            </a:extLst>
          </p:cNvPr>
          <p:cNvPicPr>
            <a:picLocks noGrp="1" noChangeAspect="1"/>
          </p:cNvPicPr>
          <p:nvPr>
            <p:ph sz="half" idx="2"/>
          </p:nvPr>
        </p:nvPicPr>
        <p:blipFill>
          <a:blip r:embed="rId2"/>
          <a:stretch>
            <a:fillRect/>
          </a:stretch>
        </p:blipFill>
        <p:spPr>
          <a:xfrm>
            <a:off x="678423" y="2920651"/>
            <a:ext cx="5157787" cy="2100399"/>
          </a:xfrm>
        </p:spPr>
      </p:pic>
      <p:sp>
        <p:nvSpPr>
          <p:cNvPr id="5" name="Text Placeholder 4">
            <a:extLst>
              <a:ext uri="{FF2B5EF4-FFF2-40B4-BE49-F238E27FC236}">
                <a16:creationId xmlns:a16="http://schemas.microsoft.com/office/drawing/2014/main" id="{905420C1-3EC8-45D7-B45B-C8561A11F249}"/>
              </a:ext>
            </a:extLst>
          </p:cNvPr>
          <p:cNvSpPr>
            <a:spLocks noGrp="1"/>
          </p:cNvSpPr>
          <p:nvPr>
            <p:ph type="body" sz="quarter" idx="3"/>
          </p:nvPr>
        </p:nvSpPr>
        <p:spPr/>
        <p:txBody>
          <a:bodyPr/>
          <a:lstStyle/>
          <a:p>
            <a:r>
              <a:rPr lang="en-US" dirty="0"/>
              <a:t>JSON after </a:t>
            </a:r>
            <a:r>
              <a:rPr lang="en-US" dirty="0" err="1"/>
              <a:t>SerDe</a:t>
            </a:r>
            <a:endParaRPr lang="en-US" dirty="0"/>
          </a:p>
        </p:txBody>
      </p:sp>
      <p:pic>
        <p:nvPicPr>
          <p:cNvPr id="8" name="Content Placeholder 7">
            <a:extLst>
              <a:ext uri="{FF2B5EF4-FFF2-40B4-BE49-F238E27FC236}">
                <a16:creationId xmlns:a16="http://schemas.microsoft.com/office/drawing/2014/main" id="{3D20EEC4-7F9F-DD46-85D3-CA96C35752A8}"/>
              </a:ext>
            </a:extLst>
          </p:cNvPr>
          <p:cNvPicPr>
            <a:picLocks noGrp="1" noChangeAspect="1"/>
          </p:cNvPicPr>
          <p:nvPr>
            <p:ph sz="quarter" idx="4"/>
          </p:nvPr>
        </p:nvPicPr>
        <p:blipFill>
          <a:blip r:embed="rId3"/>
          <a:stretch>
            <a:fillRect/>
          </a:stretch>
        </p:blipFill>
        <p:spPr>
          <a:xfrm>
            <a:off x="6172200" y="3006726"/>
            <a:ext cx="5183188" cy="1869110"/>
          </a:xfrm>
        </p:spPr>
      </p:pic>
    </p:spTree>
    <p:extLst>
      <p:ext uri="{BB962C8B-B14F-4D97-AF65-F5344CB8AC3E}">
        <p14:creationId xmlns:p14="http://schemas.microsoft.com/office/powerpoint/2010/main" val="2268650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70BA-E2A8-C14B-97B0-DA345CA53949}"/>
              </a:ext>
            </a:extLst>
          </p:cNvPr>
          <p:cNvSpPr>
            <a:spLocks noGrp="1"/>
          </p:cNvSpPr>
          <p:nvPr>
            <p:ph type="title"/>
          </p:nvPr>
        </p:nvSpPr>
        <p:spPr/>
        <p:txBody>
          <a:bodyPr/>
          <a:lstStyle/>
          <a:p>
            <a:r>
              <a:rPr lang="en-US" dirty="0"/>
              <a:t>Hive Query</a:t>
            </a:r>
          </a:p>
        </p:txBody>
      </p:sp>
      <p:sp>
        <p:nvSpPr>
          <p:cNvPr id="3" name="Content Placeholder 2">
            <a:extLst>
              <a:ext uri="{FF2B5EF4-FFF2-40B4-BE49-F238E27FC236}">
                <a16:creationId xmlns:a16="http://schemas.microsoft.com/office/drawing/2014/main" id="{8A992AFC-2BCA-C64B-9A22-225D40504335}"/>
              </a:ext>
            </a:extLst>
          </p:cNvPr>
          <p:cNvSpPr>
            <a:spLocks noGrp="1"/>
          </p:cNvSpPr>
          <p:nvPr>
            <p:ph idx="1"/>
          </p:nvPr>
        </p:nvSpPr>
        <p:spPr/>
        <p:txBody>
          <a:bodyPr/>
          <a:lstStyle/>
          <a:p>
            <a:r>
              <a:rPr lang="en-US" dirty="0"/>
              <a:t>Creating a table</a:t>
            </a:r>
          </a:p>
          <a:p>
            <a:endParaRPr lang="en-US" dirty="0"/>
          </a:p>
        </p:txBody>
      </p:sp>
      <p:pic>
        <p:nvPicPr>
          <p:cNvPr id="5" name="Picture 4">
            <a:extLst>
              <a:ext uri="{FF2B5EF4-FFF2-40B4-BE49-F238E27FC236}">
                <a16:creationId xmlns:a16="http://schemas.microsoft.com/office/drawing/2014/main" id="{378FF8C8-3D8F-4040-B2DB-19EACB542753}"/>
              </a:ext>
            </a:extLst>
          </p:cNvPr>
          <p:cNvPicPr>
            <a:picLocks noChangeAspect="1"/>
          </p:cNvPicPr>
          <p:nvPr/>
        </p:nvPicPr>
        <p:blipFill>
          <a:blip r:embed="rId2"/>
          <a:stretch>
            <a:fillRect/>
          </a:stretch>
        </p:blipFill>
        <p:spPr>
          <a:xfrm>
            <a:off x="1295400" y="2346325"/>
            <a:ext cx="7134225" cy="3750925"/>
          </a:xfrm>
          <a:prstGeom prst="rect">
            <a:avLst/>
          </a:prstGeom>
        </p:spPr>
      </p:pic>
    </p:spTree>
    <p:extLst>
      <p:ext uri="{BB962C8B-B14F-4D97-AF65-F5344CB8AC3E}">
        <p14:creationId xmlns:p14="http://schemas.microsoft.com/office/powerpoint/2010/main" val="3660336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6D5F4B-070D-CE45-BF22-C99C0D2881D1}"/>
              </a:ext>
            </a:extLst>
          </p:cNvPr>
          <p:cNvSpPr>
            <a:spLocks noGrp="1"/>
          </p:cNvSpPr>
          <p:nvPr>
            <p:ph type="title"/>
          </p:nvPr>
        </p:nvSpPr>
        <p:spPr>
          <a:xfrm>
            <a:off x="838200" y="811161"/>
            <a:ext cx="3335594" cy="5403370"/>
          </a:xfrm>
        </p:spPr>
        <p:txBody>
          <a:bodyPr>
            <a:normAutofit/>
          </a:bodyPr>
          <a:lstStyle/>
          <a:p>
            <a:r>
              <a:rPr lang="en-US">
                <a:solidFill>
                  <a:srgbClr val="FFFFFF"/>
                </a:solidFill>
              </a:rPr>
              <a:t>Tokenization</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EEC9682-C32A-4B1F-B0EA-012653223D73}"/>
              </a:ext>
            </a:extLst>
          </p:cNvPr>
          <p:cNvGraphicFramePr>
            <a:graphicFrameLocks noGrp="1"/>
          </p:cNvGraphicFramePr>
          <p:nvPr>
            <p:ph idx="1"/>
            <p:extLst>
              <p:ext uri="{D42A27DB-BD31-4B8C-83A1-F6EECF244321}">
                <p14:modId xmlns:p14="http://schemas.microsoft.com/office/powerpoint/2010/main" val="148135731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7125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A92FA2-16FF-A141-ACFF-E5E21E83054A}"/>
              </a:ext>
            </a:extLst>
          </p:cNvPr>
          <p:cNvSpPr>
            <a:spLocks noGrp="1"/>
          </p:cNvSpPr>
          <p:nvPr>
            <p:ph type="title"/>
          </p:nvPr>
        </p:nvSpPr>
        <p:spPr>
          <a:xfrm>
            <a:off x="863029" y="1012004"/>
            <a:ext cx="3416158" cy="4795408"/>
          </a:xfrm>
        </p:spPr>
        <p:txBody>
          <a:bodyPr>
            <a:normAutofit/>
          </a:bodyPr>
          <a:lstStyle/>
          <a:p>
            <a:r>
              <a:rPr lang="en-US">
                <a:solidFill>
                  <a:srgbClr val="FFFFFF"/>
                </a:solidFill>
              </a:rPr>
              <a:t>Normalization</a:t>
            </a:r>
          </a:p>
        </p:txBody>
      </p:sp>
      <p:graphicFrame>
        <p:nvGraphicFramePr>
          <p:cNvPr id="5" name="Content Placeholder 2">
            <a:extLst>
              <a:ext uri="{FF2B5EF4-FFF2-40B4-BE49-F238E27FC236}">
                <a16:creationId xmlns:a16="http://schemas.microsoft.com/office/drawing/2014/main" id="{E553344E-D90C-48DE-AB64-A3D9168B3E30}"/>
              </a:ext>
            </a:extLst>
          </p:cNvPr>
          <p:cNvGraphicFramePr>
            <a:graphicFrameLocks noGrp="1"/>
          </p:cNvGraphicFramePr>
          <p:nvPr>
            <p:ph idx="1"/>
            <p:extLst>
              <p:ext uri="{D42A27DB-BD31-4B8C-83A1-F6EECF244321}">
                <p14:modId xmlns:p14="http://schemas.microsoft.com/office/powerpoint/2010/main" val="112192712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4464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B1A98A-B6A3-C64C-9A95-856399246E64}"/>
              </a:ext>
            </a:extLst>
          </p:cNvPr>
          <p:cNvSpPr>
            <a:spLocks noGrp="1"/>
          </p:cNvSpPr>
          <p:nvPr>
            <p:ph type="title"/>
          </p:nvPr>
        </p:nvSpPr>
        <p:spPr>
          <a:xfrm>
            <a:off x="804671" y="640263"/>
            <a:ext cx="3284331" cy="5254510"/>
          </a:xfrm>
        </p:spPr>
        <p:txBody>
          <a:bodyPr>
            <a:normAutofit/>
          </a:bodyPr>
          <a:lstStyle/>
          <a:p>
            <a:r>
              <a:rPr lang="en-US" dirty="0"/>
              <a:t>Data cleaning</a:t>
            </a:r>
          </a:p>
        </p:txBody>
      </p:sp>
      <p:sp>
        <p:nvSpPr>
          <p:cNvPr id="4" name="Rectangle 1">
            <a:extLst>
              <a:ext uri="{FF2B5EF4-FFF2-40B4-BE49-F238E27FC236}">
                <a16:creationId xmlns:a16="http://schemas.microsoft.com/office/drawing/2014/main" id="{03632EF0-A0C2-624B-8100-C1D121D8EBDB}"/>
              </a:ext>
            </a:extLst>
          </p:cNvPr>
          <p:cNvSpPr>
            <a:spLocks noGrp="1" noChangeArrowheads="1"/>
          </p:cNvSpPr>
          <p:nvPr>
            <p:ph idx="1"/>
          </p:nvPr>
        </p:nvSpPr>
        <p:spPr bwMode="auto">
          <a:xfrm>
            <a:off x="5358384" y="640263"/>
            <a:ext cx="6028944" cy="52545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None/>
              <a:tabLst/>
            </a:pPr>
            <a:r>
              <a:rPr kumimoji="0" lang="en-US" altLang="en-US" sz="2200" b="1"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Remove all hashtags </a:t>
            </a:r>
            <a:endParaRPr kumimoji="0" lang="en-US" altLang="en-US" sz="2200" b="1" i="0" u="none" strike="noStrike" cap="none" normalizeH="0" baseline="0">
              <a:ln>
                <a:noFill/>
              </a:ln>
              <a:solidFill>
                <a:schemeClr val="bg1"/>
              </a:solidFill>
              <a:effectLst/>
              <a:latin typeface="+mn-lt"/>
            </a:endParaRPr>
          </a:p>
          <a:p>
            <a:pPr>
              <a:spcAft>
                <a:spcPts val="600"/>
              </a:spcAft>
            </a:pPr>
            <a:r>
              <a:rPr kumimoji="0" lang="en-US" altLang="en-US" sz="2200" b="0"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Regex </a:t>
            </a:r>
            <a:r>
              <a:rPr kumimoji="0" lang="en-US" altLang="en-US" sz="2200" b="0" i="0" u="none" strike="noStrike" cap="none" normalizeH="0" baseline="0">
                <a:ln>
                  <a:noFill/>
                </a:ln>
                <a:solidFill>
                  <a:schemeClr val="bg1"/>
                </a:solidFill>
                <a:effectLst/>
                <a:latin typeface="+mn-lt"/>
                <a:ea typeface="Calibri" panose="020F0502020204030204" pitchFamily="34" charset="0"/>
                <a:cs typeface="Courier New" panose="02070309020205020404" pitchFamily="49" charset="0"/>
              </a:rPr>
              <a:t>@[A-Za-z0-9]+</a:t>
            </a:r>
            <a:r>
              <a:rPr kumimoji="0" lang="en-US" altLang="en-US" sz="2200" b="0"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 represents mentions and </a:t>
            </a:r>
            <a:r>
              <a:rPr kumimoji="0" lang="en-US" altLang="en-US" sz="2200" b="0" i="0" u="none" strike="noStrike" cap="none" normalizeH="0" baseline="0">
                <a:ln>
                  <a:noFill/>
                </a:ln>
                <a:solidFill>
                  <a:schemeClr val="bg1"/>
                </a:solidFill>
                <a:effectLst/>
                <a:latin typeface="+mn-lt"/>
                <a:ea typeface="Calibri" panose="020F0502020204030204" pitchFamily="34" charset="0"/>
                <a:cs typeface="Courier New" panose="02070309020205020404" pitchFamily="49" charset="0"/>
              </a:rPr>
              <a:t>#[A-Za-z0-9]+</a:t>
            </a:r>
            <a:r>
              <a:rPr kumimoji="0" lang="en-US" altLang="en-US" sz="2200" b="0"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 represents hashtags. Every word matching this regex was replaced with spaces.</a:t>
            </a:r>
            <a:endParaRPr kumimoji="0" lang="en-US" altLang="en-US" sz="2200" b="0" i="0" u="none" strike="noStrike" cap="none" normalizeH="0" baseline="0">
              <a:ln>
                <a:noFill/>
              </a:ln>
              <a:solidFill>
                <a:schemeClr val="bg1"/>
              </a:solidFill>
              <a:effectLst/>
              <a:latin typeface="+mn-lt"/>
            </a:endParaRPr>
          </a:p>
          <a:p>
            <a:pPr marL="0" marR="0" lvl="0" indent="0" defTabSz="914400" rtl="0" eaLnBrk="0" fontAlgn="base" latinLnBrk="0" hangingPunct="0">
              <a:spcBef>
                <a:spcPct val="0"/>
              </a:spcBef>
              <a:spcAft>
                <a:spcPts val="600"/>
              </a:spcAft>
              <a:buClrTx/>
              <a:buSzTx/>
              <a:buNone/>
              <a:tabLst/>
            </a:pPr>
            <a:r>
              <a:rPr kumimoji="0" lang="en-US" altLang="en-US" sz="2200" b="1"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Remove URLs</a:t>
            </a:r>
            <a:endParaRPr kumimoji="0" lang="en-US" altLang="en-US" sz="2200" b="1" i="0" u="none" strike="noStrike" cap="none" normalizeH="0" baseline="0">
              <a:ln>
                <a:noFill/>
              </a:ln>
              <a:solidFill>
                <a:schemeClr val="bg1"/>
              </a:solidFill>
              <a:effectLst/>
              <a:latin typeface="+mn-lt"/>
            </a:endParaRPr>
          </a:p>
          <a:p>
            <a:pPr>
              <a:spcAft>
                <a:spcPts val="600"/>
              </a:spcAft>
            </a:pPr>
            <a:r>
              <a:rPr kumimoji="0" lang="en-US" altLang="en-US" sz="2200" b="0"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Regex </a:t>
            </a:r>
            <a:r>
              <a:rPr kumimoji="0" lang="en-US" altLang="en-US" sz="2200" b="0" i="0" u="none" strike="noStrike" cap="none" normalizeH="0" baseline="0">
                <a:ln>
                  <a:noFill/>
                </a:ln>
                <a:solidFill>
                  <a:schemeClr val="bg1"/>
                </a:solidFill>
                <a:effectLst/>
                <a:latin typeface="+mn-lt"/>
                <a:ea typeface="Calibri" panose="020F0502020204030204" pitchFamily="34" charset="0"/>
                <a:cs typeface="Courier New" panose="02070309020205020404" pitchFamily="49" charset="0"/>
              </a:rPr>
              <a:t>\w+:\/\/\S+</a:t>
            </a:r>
            <a:r>
              <a:rPr kumimoji="0" lang="en-US" altLang="en-US" sz="2200" b="0"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 matches all the URLs starting with http:// or https:// and replacing it with space.</a:t>
            </a:r>
            <a:endParaRPr kumimoji="0" lang="en-US" altLang="en-US" sz="2200" b="0" i="0" u="none" strike="noStrike" cap="none" normalizeH="0" baseline="0">
              <a:ln>
                <a:noFill/>
              </a:ln>
              <a:solidFill>
                <a:schemeClr val="bg1"/>
              </a:solidFill>
              <a:effectLst/>
              <a:latin typeface="+mn-lt"/>
            </a:endParaRPr>
          </a:p>
          <a:p>
            <a:pPr marL="0" marR="0" lvl="0" indent="0" defTabSz="914400" rtl="0" eaLnBrk="0" fontAlgn="base" latinLnBrk="0" hangingPunct="0">
              <a:spcBef>
                <a:spcPct val="0"/>
              </a:spcBef>
              <a:spcAft>
                <a:spcPts val="600"/>
              </a:spcAft>
              <a:buClrTx/>
              <a:buSzTx/>
              <a:buNone/>
              <a:tabLst/>
            </a:pPr>
            <a:r>
              <a:rPr kumimoji="0" lang="en-US" altLang="en-US" sz="2200" b="1"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Remove punctuations and additional white spaces</a:t>
            </a:r>
            <a:endParaRPr kumimoji="0" lang="en-US" altLang="en-US" sz="2200" b="1" i="0" u="none" strike="noStrike" cap="none" normalizeH="0" baseline="0">
              <a:ln>
                <a:noFill/>
              </a:ln>
              <a:solidFill>
                <a:schemeClr val="bg1"/>
              </a:solidFill>
              <a:effectLst/>
              <a:latin typeface="+mn-lt"/>
            </a:endParaRPr>
          </a:p>
          <a:p>
            <a:pPr>
              <a:spcAft>
                <a:spcPts val="600"/>
              </a:spcAft>
            </a:pPr>
            <a:r>
              <a:rPr kumimoji="0" lang="en-US" altLang="en-US" sz="2200" b="0"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Replacing all the punctuations such as </a:t>
            </a:r>
            <a:r>
              <a:rPr kumimoji="0" lang="en-US" altLang="en-US" sz="2200" b="0" i="0" u="none" strike="noStrike" cap="none" normalizeH="0" baseline="0">
                <a:ln>
                  <a:noFill/>
                </a:ln>
                <a:solidFill>
                  <a:schemeClr val="bg1"/>
                </a:solidFill>
                <a:effectLst/>
                <a:latin typeface="+mn-lt"/>
                <a:ea typeface="Calibri" panose="020F0502020204030204" pitchFamily="34" charset="0"/>
                <a:cs typeface="Courier New" panose="02070309020205020404" pitchFamily="49" charset="0"/>
              </a:rPr>
              <a:t>.,!?:;-=</a:t>
            </a:r>
            <a:r>
              <a:rPr kumimoji="0" lang="en-US" altLang="en-US" sz="2200" b="0"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 with space.</a:t>
            </a:r>
            <a:endParaRPr kumimoji="0" lang="en-US" altLang="en-US" sz="2200" b="0" i="0" u="none" strike="noStrike" cap="none" normalizeH="0" baseline="0">
              <a:ln>
                <a:noFill/>
              </a:ln>
              <a:solidFill>
                <a:schemeClr val="bg1"/>
              </a:solidFill>
              <a:effectLst/>
              <a:latin typeface="+mn-lt"/>
            </a:endParaRPr>
          </a:p>
          <a:p>
            <a:pPr marL="0" marR="0" lvl="0" indent="0" defTabSz="914400" rtl="0" eaLnBrk="0" fontAlgn="base" latinLnBrk="0" hangingPunct="0">
              <a:spcBef>
                <a:spcPct val="0"/>
              </a:spcBef>
              <a:spcAft>
                <a:spcPts val="600"/>
              </a:spcAft>
              <a:buClrTx/>
              <a:buSzTx/>
              <a:buNone/>
              <a:tabLst/>
            </a:pPr>
            <a:r>
              <a:rPr kumimoji="0" lang="en-US" altLang="en-US" sz="2200" b="1"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Remove @username </a:t>
            </a:r>
          </a:p>
          <a:p>
            <a:pPr>
              <a:spcAft>
                <a:spcPts val="600"/>
              </a:spcAft>
            </a:pPr>
            <a:r>
              <a:rPr kumimoji="0" lang="en-US" altLang="en-US" sz="2200" b="0" i="0" u="none" strike="noStrike" cap="none" normalizeH="0" baseline="0">
                <a:ln>
                  <a:noFill/>
                </a:ln>
                <a:solidFill>
                  <a:schemeClr val="bg1"/>
                </a:solidFill>
                <a:effectLst/>
                <a:latin typeface="+mn-lt"/>
                <a:ea typeface="Calibri" panose="020F0502020204030204" pitchFamily="34" charset="0"/>
                <a:cs typeface="Times New Roman" panose="02020603050405020304" pitchFamily="18" charset="0"/>
              </a:rPr>
              <a:t>Eliminate "@username" via regex matching or replace it with generic word AT_USER</a:t>
            </a:r>
            <a:r>
              <a:rPr kumimoji="0" lang="en-US" altLang="en-US" sz="2200" b="0" i="0" u="none" strike="noStrike" cap="none" normalizeH="0" baseline="0">
                <a:ln>
                  <a:noFill/>
                </a:ln>
                <a:solidFill>
                  <a:schemeClr val="bg1"/>
                </a:solidFill>
                <a:effectLst/>
                <a:latin typeface="+mn-lt"/>
              </a:rPr>
              <a:t> </a:t>
            </a:r>
          </a:p>
        </p:txBody>
      </p:sp>
    </p:spTree>
    <p:extLst>
      <p:ext uri="{BB962C8B-B14F-4D97-AF65-F5344CB8AC3E}">
        <p14:creationId xmlns:p14="http://schemas.microsoft.com/office/powerpoint/2010/main" val="10522086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18A375-3A82-4EE6-B934-9AE0977F9442}"/>
              </a:ext>
            </a:extLst>
          </p:cNvPr>
          <p:cNvSpPr>
            <a:spLocks noGrp="1"/>
          </p:cNvSpPr>
          <p:nvPr>
            <p:ph type="title"/>
          </p:nvPr>
        </p:nvSpPr>
        <p:spPr>
          <a:xfrm>
            <a:off x="804671" y="640263"/>
            <a:ext cx="3284331" cy="5254510"/>
          </a:xfrm>
        </p:spPr>
        <p:txBody>
          <a:bodyPr>
            <a:normAutofit/>
          </a:bodyPr>
          <a:lstStyle/>
          <a:p>
            <a:r>
              <a:rPr lang="en-US" dirty="0"/>
              <a:t>Visualization </a:t>
            </a:r>
          </a:p>
        </p:txBody>
      </p:sp>
      <p:sp>
        <p:nvSpPr>
          <p:cNvPr id="3" name="Content Placeholder 2">
            <a:extLst>
              <a:ext uri="{FF2B5EF4-FFF2-40B4-BE49-F238E27FC236}">
                <a16:creationId xmlns:a16="http://schemas.microsoft.com/office/drawing/2014/main" id="{E91C3A06-1E69-4749-80AE-85248920B13B}"/>
              </a:ext>
            </a:extLst>
          </p:cNvPr>
          <p:cNvSpPr>
            <a:spLocks noGrp="1"/>
          </p:cNvSpPr>
          <p:nvPr>
            <p:ph idx="1"/>
          </p:nvPr>
        </p:nvSpPr>
        <p:spPr>
          <a:xfrm>
            <a:off x="5358384" y="640263"/>
            <a:ext cx="6028944" cy="5254510"/>
          </a:xfrm>
        </p:spPr>
        <p:txBody>
          <a:bodyPr anchor="ctr">
            <a:normAutofit/>
          </a:bodyPr>
          <a:lstStyle/>
          <a:p>
            <a:r>
              <a:rPr lang="en-US" sz="1900" dirty="0">
                <a:solidFill>
                  <a:schemeClr val="bg1"/>
                </a:solidFill>
              </a:rPr>
              <a:t>By using the hive jar file and custom </a:t>
            </a:r>
            <a:r>
              <a:rPr lang="en-US" sz="1900" dirty="0" err="1">
                <a:solidFill>
                  <a:schemeClr val="bg1"/>
                </a:solidFill>
              </a:rPr>
              <a:t>SerDe</a:t>
            </a:r>
            <a:r>
              <a:rPr lang="en-US" sz="1900" dirty="0">
                <a:solidFill>
                  <a:schemeClr val="bg1"/>
                </a:solidFill>
              </a:rPr>
              <a:t> files we can store unstructured data into hive table name "tweets" in the structured format. </a:t>
            </a:r>
          </a:p>
          <a:p>
            <a:r>
              <a:rPr lang="en-US" sz="1900" dirty="0">
                <a:solidFill>
                  <a:schemeClr val="bg1"/>
                </a:solidFill>
              </a:rPr>
              <a:t>The figure demonstrates the structured data stored in table named “tweets". And this is also our input data in which sentiment analysis is clone. </a:t>
            </a:r>
          </a:p>
          <a:p>
            <a:r>
              <a:rPr lang="en-US" sz="1900" dirty="0">
                <a:solidFill>
                  <a:schemeClr val="bg1"/>
                </a:solidFill>
              </a:rPr>
              <a:t>The set of data were taken from the social media platform Twitter using Twitter Streaming APIs (application program interface). </a:t>
            </a:r>
          </a:p>
          <a:p>
            <a:r>
              <a:rPr lang="en-US" sz="1900" dirty="0">
                <a:solidFill>
                  <a:schemeClr val="bg1"/>
                </a:solidFill>
              </a:rPr>
              <a:t>Further it was passed through Apache Flume. These fetched datasets (tweets) are stored in HDFS. The figure shows the tweets data in flume directory and it represents the list of twitter data extracted which contains the keyword as specified in the configuration file.</a:t>
            </a:r>
          </a:p>
          <a:p>
            <a:r>
              <a:rPr lang="en-US" sz="1900" dirty="0">
                <a:solidFill>
                  <a:schemeClr val="bg1"/>
                </a:solidFill>
              </a:rPr>
              <a:t>We can check the files by downloading them and seeing the tweets relating to the keyword.</a:t>
            </a:r>
          </a:p>
          <a:p>
            <a:endParaRPr lang="en-US" sz="1900" dirty="0">
              <a:solidFill>
                <a:schemeClr val="bg1"/>
              </a:solidFill>
            </a:endParaRPr>
          </a:p>
        </p:txBody>
      </p:sp>
    </p:spTree>
    <p:extLst>
      <p:ext uri="{BB962C8B-B14F-4D97-AF65-F5344CB8AC3E}">
        <p14:creationId xmlns:p14="http://schemas.microsoft.com/office/powerpoint/2010/main" val="272485216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7DE01F-E206-4ADC-B70D-5E8A8033E7AF}"/>
              </a:ext>
            </a:extLst>
          </p:cNvPr>
          <p:cNvSpPr>
            <a:spLocks noGrp="1"/>
          </p:cNvSpPr>
          <p:nvPr>
            <p:ph type="title"/>
          </p:nvPr>
        </p:nvSpPr>
        <p:spPr>
          <a:xfrm>
            <a:off x="833002" y="365125"/>
            <a:ext cx="3973667" cy="5811837"/>
          </a:xfrm>
        </p:spPr>
        <p:txBody>
          <a:bodyPr>
            <a:normAutofit/>
          </a:bodyPr>
          <a:lstStyle/>
          <a:p>
            <a:r>
              <a:rPr lang="en-IN">
                <a:solidFill>
                  <a:srgbClr val="FFFFFF"/>
                </a:solidFill>
              </a:rPr>
              <a:t>Background</a:t>
            </a:r>
          </a:p>
        </p:txBody>
      </p:sp>
      <p:sp>
        <p:nvSpPr>
          <p:cNvPr id="3" name="Content Placeholder 2">
            <a:extLst>
              <a:ext uri="{FF2B5EF4-FFF2-40B4-BE49-F238E27FC236}">
                <a16:creationId xmlns:a16="http://schemas.microsoft.com/office/drawing/2014/main" id="{89DC5B71-E1CA-4B96-B4FF-97ED8C4B1C3E}"/>
              </a:ext>
            </a:extLst>
          </p:cNvPr>
          <p:cNvSpPr>
            <a:spLocks noGrp="1"/>
          </p:cNvSpPr>
          <p:nvPr>
            <p:ph idx="1"/>
          </p:nvPr>
        </p:nvSpPr>
        <p:spPr>
          <a:xfrm>
            <a:off x="5356927" y="365125"/>
            <a:ext cx="5996871" cy="5811837"/>
          </a:xfrm>
        </p:spPr>
        <p:txBody>
          <a:bodyPr anchor="ctr">
            <a:normAutofit/>
          </a:bodyPr>
          <a:lstStyle/>
          <a:p>
            <a:r>
              <a:rPr lang="en-IN" sz="2000">
                <a:solidFill>
                  <a:srgbClr val="FFFFFF"/>
                </a:solidFill>
              </a:rPr>
              <a:t>Data is generated exponentially in the current world.</a:t>
            </a:r>
          </a:p>
          <a:p>
            <a:r>
              <a:rPr lang="en-IN" sz="2000">
                <a:solidFill>
                  <a:srgbClr val="FFFFFF"/>
                </a:solidFill>
              </a:rPr>
              <a:t>The opinions of people are expressed in different microblogging sites which amounts to a lot of data.</a:t>
            </a:r>
          </a:p>
          <a:p>
            <a:r>
              <a:rPr lang="en-IN" sz="2000">
                <a:solidFill>
                  <a:srgbClr val="FFFFFF"/>
                </a:solidFill>
              </a:rPr>
              <a:t>These opinions are used in improving productivity, usefulness, functionality of product or application or technique or any entertainment resource</a:t>
            </a:r>
          </a:p>
          <a:p>
            <a:r>
              <a:rPr lang="en-IN" sz="2000">
                <a:solidFill>
                  <a:srgbClr val="FFFFFF"/>
                </a:solidFill>
              </a:rPr>
              <a:t>Evolvement of modern technologies like Cloud Computing and Big data gave many sophisticated ways to store data.</a:t>
            </a:r>
          </a:p>
          <a:p>
            <a:r>
              <a:rPr lang="en-IN" sz="2000">
                <a:solidFill>
                  <a:srgbClr val="FFFFFF"/>
                </a:solidFill>
              </a:rPr>
              <a:t>Various data models such as the Hadoop framework are used to handle this data which helps in taking better business/political decisions.</a:t>
            </a:r>
          </a:p>
          <a:p>
            <a:r>
              <a:rPr lang="en-IN" sz="2000">
                <a:solidFill>
                  <a:srgbClr val="FFFFFF"/>
                </a:solidFill>
              </a:rPr>
              <a:t>One such networking site is Twitter. Twitter data is a valuable source of information for marketing intelligence and trend analysis in all industries</a:t>
            </a:r>
          </a:p>
          <a:p>
            <a:r>
              <a:rPr lang="en-IN" sz="2000">
                <a:solidFill>
                  <a:srgbClr val="FFFFFF"/>
                </a:solidFill>
              </a:rPr>
              <a:t>Twitter generates a lot of data , a rule based approach is used for the sentiment analysis.</a:t>
            </a:r>
          </a:p>
        </p:txBody>
      </p:sp>
    </p:spTree>
    <p:extLst>
      <p:ext uri="{BB962C8B-B14F-4D97-AF65-F5344CB8AC3E}">
        <p14:creationId xmlns:p14="http://schemas.microsoft.com/office/powerpoint/2010/main" val="188649411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F4423-C789-4189-93B7-26AD95A1DC9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DC785AB5-3AF4-43A6-AE0B-FA1073A3854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84213" y="1754188"/>
            <a:ext cx="2346325" cy="4232275"/>
          </a:xfrm>
          <a:prstGeom prst="rect">
            <a:avLst/>
          </a:prstGeom>
        </p:spPr>
      </p:pic>
      <p:pic>
        <p:nvPicPr>
          <p:cNvPr id="5" name="Picture 4">
            <a:extLst>
              <a:ext uri="{FF2B5EF4-FFF2-40B4-BE49-F238E27FC236}">
                <a16:creationId xmlns:a16="http://schemas.microsoft.com/office/drawing/2014/main" id="{4CC2A2D7-73C1-424B-8CCF-3F53A09CD6E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13088" y="1754188"/>
            <a:ext cx="8391525" cy="4232275"/>
          </a:xfrm>
          <a:prstGeom prst="rect">
            <a:avLst/>
          </a:prstGeom>
        </p:spPr>
      </p:pic>
    </p:spTree>
    <p:extLst>
      <p:ext uri="{BB962C8B-B14F-4D97-AF65-F5344CB8AC3E}">
        <p14:creationId xmlns:p14="http://schemas.microsoft.com/office/powerpoint/2010/main" val="33273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18DC86C-63AE-43D9-B219-E25AE2AC2A7F}"/>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Thank you</a:t>
            </a:r>
          </a:p>
        </p:txBody>
      </p:sp>
    </p:spTree>
    <p:extLst>
      <p:ext uri="{BB962C8B-B14F-4D97-AF65-F5344CB8AC3E}">
        <p14:creationId xmlns:p14="http://schemas.microsoft.com/office/powerpoint/2010/main" val="2358338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DF782D-1379-4C74-ABB5-D4A0B9CDE94A}"/>
              </a:ext>
            </a:extLst>
          </p:cNvPr>
          <p:cNvSpPr>
            <a:spLocks noGrp="1"/>
          </p:cNvSpPr>
          <p:nvPr>
            <p:ph type="title"/>
          </p:nvPr>
        </p:nvSpPr>
        <p:spPr>
          <a:xfrm>
            <a:off x="833002" y="365125"/>
            <a:ext cx="3973667" cy="5811837"/>
          </a:xfrm>
        </p:spPr>
        <p:txBody>
          <a:bodyPr>
            <a:normAutofit/>
          </a:bodyPr>
          <a:lstStyle/>
          <a:p>
            <a:r>
              <a:rPr lang="en-US">
                <a:solidFill>
                  <a:srgbClr val="FFFFFF"/>
                </a:solidFill>
              </a:rPr>
              <a:t>What is Sentiment Analysis?</a:t>
            </a:r>
          </a:p>
        </p:txBody>
      </p:sp>
      <p:sp>
        <p:nvSpPr>
          <p:cNvPr id="3" name="Content Placeholder 2">
            <a:extLst>
              <a:ext uri="{FF2B5EF4-FFF2-40B4-BE49-F238E27FC236}">
                <a16:creationId xmlns:a16="http://schemas.microsoft.com/office/drawing/2014/main" id="{BEA7794A-FE47-4716-8C58-870EE0E2E3A1}"/>
              </a:ext>
            </a:extLst>
          </p:cNvPr>
          <p:cNvSpPr>
            <a:spLocks noGrp="1"/>
          </p:cNvSpPr>
          <p:nvPr>
            <p:ph idx="1"/>
          </p:nvPr>
        </p:nvSpPr>
        <p:spPr>
          <a:xfrm>
            <a:off x="5356927" y="365125"/>
            <a:ext cx="5996871" cy="5811837"/>
          </a:xfrm>
        </p:spPr>
        <p:txBody>
          <a:bodyPr anchor="ctr">
            <a:normAutofit/>
          </a:bodyPr>
          <a:lstStyle/>
          <a:p>
            <a:pPr marL="0" indent="0">
              <a:buNone/>
            </a:pPr>
            <a:r>
              <a:rPr lang="en-US" sz="1700" dirty="0">
                <a:solidFill>
                  <a:srgbClr val="FFFFFF"/>
                </a:solidFill>
              </a:rPr>
              <a:t>It is the process of determining the emotional tone behind a series of words, used to gain an understanding of the attitudes, opinions and emotions expressed within an online mention. Usually, besides identifying the opinion, these systems extract attributes of the expression e.g.:</a:t>
            </a:r>
          </a:p>
          <a:p>
            <a:pPr lvl="1"/>
            <a:r>
              <a:rPr lang="en-US" sz="1700" i="1" dirty="0">
                <a:solidFill>
                  <a:srgbClr val="FFFFFF"/>
                </a:solidFill>
              </a:rPr>
              <a:t>Polarity</a:t>
            </a:r>
            <a:r>
              <a:rPr lang="en-US" sz="1700" dirty="0">
                <a:solidFill>
                  <a:srgbClr val="FFFFFF"/>
                </a:solidFill>
              </a:rPr>
              <a:t>: if the speaker expresses a </a:t>
            </a:r>
            <a:r>
              <a:rPr lang="en-US" sz="1700" i="1" dirty="0">
                <a:solidFill>
                  <a:srgbClr val="FFFFFF"/>
                </a:solidFill>
              </a:rPr>
              <a:t>positive</a:t>
            </a:r>
            <a:r>
              <a:rPr lang="en-US" sz="1700" dirty="0">
                <a:solidFill>
                  <a:srgbClr val="FFFFFF"/>
                </a:solidFill>
              </a:rPr>
              <a:t> or </a:t>
            </a:r>
            <a:r>
              <a:rPr lang="en-US" sz="1700" i="1" dirty="0">
                <a:solidFill>
                  <a:srgbClr val="FFFFFF"/>
                </a:solidFill>
              </a:rPr>
              <a:t>negative</a:t>
            </a:r>
            <a:r>
              <a:rPr lang="en-US" sz="1700" dirty="0">
                <a:solidFill>
                  <a:srgbClr val="FFFFFF"/>
                </a:solidFill>
              </a:rPr>
              <a:t> opinion,</a:t>
            </a:r>
          </a:p>
          <a:p>
            <a:pPr lvl="1"/>
            <a:r>
              <a:rPr lang="en-US" sz="1700" i="1" dirty="0">
                <a:solidFill>
                  <a:srgbClr val="FFFFFF"/>
                </a:solidFill>
              </a:rPr>
              <a:t>Subject</a:t>
            </a:r>
            <a:r>
              <a:rPr lang="en-US" sz="1700" dirty="0">
                <a:solidFill>
                  <a:srgbClr val="FFFFFF"/>
                </a:solidFill>
              </a:rPr>
              <a:t>: the thing that is being talked about,</a:t>
            </a:r>
          </a:p>
          <a:p>
            <a:pPr lvl="1"/>
            <a:r>
              <a:rPr lang="en-US" sz="1700" i="1" dirty="0">
                <a:solidFill>
                  <a:srgbClr val="FFFFFF"/>
                </a:solidFill>
              </a:rPr>
              <a:t>Opinion holder</a:t>
            </a:r>
            <a:r>
              <a:rPr lang="en-US" sz="1700" dirty="0">
                <a:solidFill>
                  <a:srgbClr val="FFFFFF"/>
                </a:solidFill>
              </a:rPr>
              <a:t>: the person, or entity that expresses the opinion.</a:t>
            </a:r>
          </a:p>
          <a:p>
            <a:r>
              <a:rPr lang="en-US" sz="1700" b="1" dirty="0">
                <a:solidFill>
                  <a:srgbClr val="FFFFFF"/>
                </a:solidFill>
              </a:rPr>
              <a:t>Semantic Analysis Algorithms (refining the tweets)</a:t>
            </a:r>
          </a:p>
          <a:p>
            <a:pPr marL="0" indent="0">
              <a:buNone/>
            </a:pPr>
            <a:r>
              <a:rPr lang="en-US" sz="1700" dirty="0">
                <a:solidFill>
                  <a:srgbClr val="FFFFFF"/>
                </a:solidFill>
              </a:rPr>
              <a:t>There are many methods and algorithms to implement sentiment analysis systems, which can be classified as:</a:t>
            </a:r>
          </a:p>
          <a:p>
            <a:pPr lvl="1"/>
            <a:r>
              <a:rPr lang="en-US" sz="1700" b="1" dirty="0">
                <a:solidFill>
                  <a:srgbClr val="FFFFFF"/>
                </a:solidFill>
              </a:rPr>
              <a:t>Rule-based</a:t>
            </a:r>
            <a:r>
              <a:rPr lang="en-US" sz="1700" dirty="0">
                <a:solidFill>
                  <a:srgbClr val="FFFFFF"/>
                </a:solidFill>
              </a:rPr>
              <a:t> systems that perform sentiment analysis based on a set of manually crafted rules.</a:t>
            </a:r>
          </a:p>
          <a:p>
            <a:pPr lvl="1"/>
            <a:r>
              <a:rPr lang="en-US" sz="1700" b="1" dirty="0">
                <a:solidFill>
                  <a:srgbClr val="FFFFFF"/>
                </a:solidFill>
              </a:rPr>
              <a:t>Automatic</a:t>
            </a:r>
            <a:r>
              <a:rPr lang="en-US" sz="1700" dirty="0">
                <a:solidFill>
                  <a:srgbClr val="FFFFFF"/>
                </a:solidFill>
              </a:rPr>
              <a:t> systems that rely on machine learning techniques to learn from data.</a:t>
            </a:r>
          </a:p>
          <a:p>
            <a:pPr lvl="1"/>
            <a:r>
              <a:rPr lang="en-US" sz="1700" b="1" dirty="0">
                <a:solidFill>
                  <a:srgbClr val="FFFFFF"/>
                </a:solidFill>
              </a:rPr>
              <a:t>Hybrid</a:t>
            </a:r>
            <a:r>
              <a:rPr lang="en-US" sz="1700" dirty="0">
                <a:solidFill>
                  <a:srgbClr val="FFFFFF"/>
                </a:solidFill>
              </a:rPr>
              <a:t> systems that combine both rule based and automatic approaches.</a:t>
            </a:r>
          </a:p>
          <a:p>
            <a:r>
              <a:rPr lang="en-US" sz="1700" b="1" dirty="0">
                <a:solidFill>
                  <a:srgbClr val="FFFFFF"/>
                </a:solidFill>
              </a:rPr>
              <a:t>Sentiment Analysis as a rule-based approach</a:t>
            </a:r>
          </a:p>
          <a:p>
            <a:endParaRPr lang="en-US" sz="1700" dirty="0">
              <a:solidFill>
                <a:srgbClr val="FFFFFF"/>
              </a:solidFill>
            </a:endParaRPr>
          </a:p>
        </p:txBody>
      </p:sp>
    </p:spTree>
    <p:extLst>
      <p:ext uri="{BB962C8B-B14F-4D97-AF65-F5344CB8AC3E}">
        <p14:creationId xmlns:p14="http://schemas.microsoft.com/office/powerpoint/2010/main" val="42936749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7DC921-4470-4D8C-B4CB-1AE8B533CB4E}"/>
              </a:ext>
            </a:extLst>
          </p:cNvPr>
          <p:cNvSpPr>
            <a:spLocks noGrp="1"/>
          </p:cNvSpPr>
          <p:nvPr>
            <p:ph type="title"/>
          </p:nvPr>
        </p:nvSpPr>
        <p:spPr>
          <a:xfrm>
            <a:off x="804671" y="640263"/>
            <a:ext cx="3284331" cy="5254510"/>
          </a:xfrm>
        </p:spPr>
        <p:txBody>
          <a:bodyPr>
            <a:normAutofit/>
          </a:bodyPr>
          <a:lstStyle/>
          <a:p>
            <a:r>
              <a:rPr lang="en-US" dirty="0"/>
              <a:t>Primary Design</a:t>
            </a:r>
          </a:p>
        </p:txBody>
      </p:sp>
      <p:sp>
        <p:nvSpPr>
          <p:cNvPr id="3" name="Content Placeholder 2">
            <a:extLst>
              <a:ext uri="{FF2B5EF4-FFF2-40B4-BE49-F238E27FC236}">
                <a16:creationId xmlns:a16="http://schemas.microsoft.com/office/drawing/2014/main" id="{E4D7F623-FB26-442C-8A52-1FC723D52D20}"/>
              </a:ext>
            </a:extLst>
          </p:cNvPr>
          <p:cNvSpPr>
            <a:spLocks noGrp="1"/>
          </p:cNvSpPr>
          <p:nvPr>
            <p:ph idx="1"/>
          </p:nvPr>
        </p:nvSpPr>
        <p:spPr>
          <a:xfrm>
            <a:off x="5358384" y="640263"/>
            <a:ext cx="6028944" cy="5254510"/>
          </a:xfrm>
        </p:spPr>
        <p:txBody>
          <a:bodyPr anchor="ctr">
            <a:normAutofit/>
          </a:bodyPr>
          <a:lstStyle/>
          <a:p>
            <a:pPr lvl="0"/>
            <a:r>
              <a:rPr lang="en-US" sz="1900" dirty="0">
                <a:solidFill>
                  <a:schemeClr val="bg1"/>
                </a:solidFill>
              </a:rPr>
              <a:t>Load</a:t>
            </a:r>
          </a:p>
          <a:p>
            <a:pPr lvl="1"/>
            <a:r>
              <a:rPr lang="en-US" sz="1900" dirty="0">
                <a:solidFill>
                  <a:schemeClr val="bg1"/>
                </a:solidFill>
              </a:rPr>
              <a:t>Data Retrieval: Data is retrieved from Twitter API using specific keywords.</a:t>
            </a:r>
          </a:p>
          <a:p>
            <a:pPr lvl="0"/>
            <a:r>
              <a:rPr lang="en-US" sz="1900" dirty="0">
                <a:solidFill>
                  <a:schemeClr val="bg1"/>
                </a:solidFill>
              </a:rPr>
              <a:t>Refine</a:t>
            </a:r>
          </a:p>
          <a:p>
            <a:pPr lvl="1"/>
            <a:r>
              <a:rPr lang="en-US" sz="1900" dirty="0">
                <a:solidFill>
                  <a:schemeClr val="bg1"/>
                </a:solidFill>
              </a:rPr>
              <a:t>Data Storage</a:t>
            </a:r>
            <a:r>
              <a:rPr lang="en-US" sz="1900">
                <a:solidFill>
                  <a:schemeClr val="bg1"/>
                </a:solidFill>
              </a:rPr>
              <a:t>: The </a:t>
            </a:r>
            <a:r>
              <a:rPr lang="en-US" sz="1900" dirty="0">
                <a:solidFill>
                  <a:schemeClr val="bg1"/>
                </a:solidFill>
              </a:rPr>
              <a:t>stream of tweets that ingests the data into Hadoop distributed  File System which is a data link.</a:t>
            </a:r>
          </a:p>
          <a:p>
            <a:pPr lvl="1"/>
            <a:r>
              <a:rPr lang="en-US" sz="1900" dirty="0">
                <a:solidFill>
                  <a:schemeClr val="bg1"/>
                </a:solidFill>
              </a:rPr>
              <a:t>Data Processing: We use apache hive to create a sentiment score for each tweet. Hive is the defector standard for SQL interaction with Hadoop data allowing us to pull all the data with SQL.</a:t>
            </a:r>
          </a:p>
          <a:p>
            <a:pPr lvl="1"/>
            <a:r>
              <a:rPr lang="en-US" sz="1900" dirty="0">
                <a:solidFill>
                  <a:schemeClr val="bg1"/>
                </a:solidFill>
              </a:rPr>
              <a:t>Data Analysis</a:t>
            </a:r>
          </a:p>
          <a:p>
            <a:pPr lvl="0"/>
            <a:r>
              <a:rPr lang="en-US" sz="1900" dirty="0">
                <a:solidFill>
                  <a:schemeClr val="bg1"/>
                </a:solidFill>
              </a:rPr>
              <a:t>Visualize</a:t>
            </a:r>
          </a:p>
          <a:p>
            <a:pPr lvl="1"/>
            <a:r>
              <a:rPr lang="en-US" sz="1900" dirty="0">
                <a:solidFill>
                  <a:schemeClr val="bg1"/>
                </a:solidFill>
              </a:rPr>
              <a:t>Data Representation: Using hive script the data is visualized. The data is represented in the form of classified tweets i.e. positive, negative and neutral.</a:t>
            </a:r>
          </a:p>
          <a:p>
            <a:r>
              <a:rPr lang="en-US" sz="1900" dirty="0">
                <a:solidFill>
                  <a:schemeClr val="bg1"/>
                </a:solidFill>
              </a:rPr>
              <a:t>All the above steps are performed on Hadoop Ecosystem.</a:t>
            </a:r>
          </a:p>
          <a:p>
            <a:endParaRPr lang="en-US" sz="1900" dirty="0">
              <a:solidFill>
                <a:schemeClr val="bg1"/>
              </a:solidFill>
            </a:endParaRPr>
          </a:p>
        </p:txBody>
      </p:sp>
    </p:spTree>
    <p:extLst>
      <p:ext uri="{BB962C8B-B14F-4D97-AF65-F5344CB8AC3E}">
        <p14:creationId xmlns:p14="http://schemas.microsoft.com/office/powerpoint/2010/main" val="255058705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EE1F8-8728-4EB3-9F42-D914B2ADEFB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Hadoop Ecosystem</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D3005025-94B0-4AD3-8506-37DD701218DA}"/>
              </a:ext>
            </a:extLst>
          </p:cNvPr>
          <p:cNvPicPr/>
          <p:nvPr/>
        </p:nvPicPr>
        <p:blipFill>
          <a:blip r:embed="rId2">
            <a:extLst>
              <a:ext uri="{28A0092B-C50C-407E-A947-70E740481C1C}">
                <a14:useLocalDpi xmlns:a14="http://schemas.microsoft.com/office/drawing/2010/main" val="0"/>
              </a:ext>
            </a:extLst>
          </a:blip>
          <a:stretch>
            <a:fillRect/>
          </a:stretch>
        </p:blipFill>
        <p:spPr>
          <a:xfrm>
            <a:off x="1035405" y="2426818"/>
            <a:ext cx="4048240"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ell phone&#10;&#10;Description automatically generated">
            <a:extLst>
              <a:ext uri="{FF2B5EF4-FFF2-40B4-BE49-F238E27FC236}">
                <a16:creationId xmlns:a16="http://schemas.microsoft.com/office/drawing/2014/main" id="{6F32071C-5BED-4E63-B830-707614439D4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445073" y="2959359"/>
            <a:ext cx="5455917" cy="2932554"/>
          </a:xfrm>
          <a:prstGeom prst="rect">
            <a:avLst/>
          </a:prstGeom>
        </p:spPr>
      </p:pic>
    </p:spTree>
    <p:extLst>
      <p:ext uri="{BB962C8B-B14F-4D97-AF65-F5344CB8AC3E}">
        <p14:creationId xmlns:p14="http://schemas.microsoft.com/office/powerpoint/2010/main" val="79491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42B0159-21B5-4733-8E8F-4C275980FCD1}"/>
              </a:ext>
            </a:extLst>
          </p:cNvPr>
          <p:cNvSpPr>
            <a:spLocks noGrp="1"/>
          </p:cNvSpPr>
          <p:nvPr>
            <p:ph type="title"/>
          </p:nvPr>
        </p:nvSpPr>
        <p:spPr>
          <a:xfrm>
            <a:off x="833002" y="365125"/>
            <a:ext cx="3973667" cy="5811837"/>
          </a:xfrm>
        </p:spPr>
        <p:txBody>
          <a:bodyPr>
            <a:normAutofit/>
          </a:bodyPr>
          <a:lstStyle/>
          <a:p>
            <a:r>
              <a:rPr lang="en-US">
                <a:solidFill>
                  <a:srgbClr val="FFFFFF"/>
                </a:solidFill>
              </a:rPr>
              <a:t>Hadoop Ecosystem</a:t>
            </a:r>
          </a:p>
        </p:txBody>
      </p:sp>
      <p:sp>
        <p:nvSpPr>
          <p:cNvPr id="3" name="Content Placeholder 2">
            <a:extLst>
              <a:ext uri="{FF2B5EF4-FFF2-40B4-BE49-F238E27FC236}">
                <a16:creationId xmlns:a16="http://schemas.microsoft.com/office/drawing/2014/main" id="{B0902E75-24E0-4316-AE1D-3394B923C5D1}"/>
              </a:ext>
            </a:extLst>
          </p:cNvPr>
          <p:cNvSpPr>
            <a:spLocks noGrp="1"/>
          </p:cNvSpPr>
          <p:nvPr>
            <p:ph idx="1"/>
          </p:nvPr>
        </p:nvSpPr>
        <p:spPr>
          <a:xfrm>
            <a:off x="5356927" y="365125"/>
            <a:ext cx="5996871" cy="5811837"/>
          </a:xfrm>
        </p:spPr>
        <p:txBody>
          <a:bodyPr anchor="ctr">
            <a:normAutofit/>
          </a:bodyPr>
          <a:lstStyle/>
          <a:p>
            <a:r>
              <a:rPr lang="en-US" sz="2000">
                <a:solidFill>
                  <a:srgbClr val="FFFFFF"/>
                </a:solidFill>
              </a:rPr>
              <a:t>Hadoop is an open source framework that allows to store and process big data in a distributed environment across clusters of computers using simple programming models.</a:t>
            </a:r>
          </a:p>
          <a:p>
            <a:r>
              <a:rPr lang="en-US" sz="2000">
                <a:solidFill>
                  <a:srgbClr val="FFFFFF"/>
                </a:solidFill>
              </a:rPr>
              <a:t>HDFS is the primary storage system for Hadoop. HDFS is a java-based file system that provides scalable, fault tolerance, reliable and cost-efficient data storage for Big data. There are two major components of Hadoop HDFS- NameNode and DataNode.</a:t>
            </a:r>
          </a:p>
          <a:p>
            <a:pPr lvl="1"/>
            <a:r>
              <a:rPr lang="en-US" sz="2000">
                <a:solidFill>
                  <a:srgbClr val="FFFFFF"/>
                </a:solidFill>
              </a:rPr>
              <a:t>NameNode is also known as master node. NameNode doesn’t store actual data or dataset. NameNode stores metadata i.e. number of blocks, their location, on which Rack, which DataNode the data is stored and other details. It consists of files and directories.</a:t>
            </a:r>
          </a:p>
          <a:p>
            <a:pPr lvl="1"/>
            <a:r>
              <a:rPr lang="en-US" sz="2000">
                <a:solidFill>
                  <a:srgbClr val="FFFFFF"/>
                </a:solidFill>
              </a:rPr>
              <a:t>DataNode is also known as Slave node. HDFS DataNode is responsible for storage of actual data in HDFS. DataNode performs read and write operation as per the request of the clients.</a:t>
            </a:r>
          </a:p>
          <a:p>
            <a:endParaRPr lang="en-US" sz="2000">
              <a:solidFill>
                <a:srgbClr val="FFFFFF"/>
              </a:solidFill>
            </a:endParaRPr>
          </a:p>
        </p:txBody>
      </p:sp>
    </p:spTree>
    <p:extLst>
      <p:ext uri="{BB962C8B-B14F-4D97-AF65-F5344CB8AC3E}">
        <p14:creationId xmlns:p14="http://schemas.microsoft.com/office/powerpoint/2010/main" val="9250468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EDFCEA-6083-4563-AF16-472DFE7D699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b="1"/>
              <a:t>Methodology</a:t>
            </a:r>
            <a:endParaRPr lang="en-US" sz="2800"/>
          </a:p>
        </p:txBody>
      </p:sp>
      <p:sp>
        <p:nvSpPr>
          <p:cNvPr id="3" name="Content Placeholder 2">
            <a:extLst>
              <a:ext uri="{FF2B5EF4-FFF2-40B4-BE49-F238E27FC236}">
                <a16:creationId xmlns:a16="http://schemas.microsoft.com/office/drawing/2014/main" id="{2A8A1393-AEE2-4781-A2FD-AE2EDD6B6AFB}"/>
              </a:ext>
            </a:extLst>
          </p:cNvPr>
          <p:cNvSpPr>
            <a:spLocks noGrp="1"/>
          </p:cNvSpPr>
          <p:nvPr>
            <p:ph idx="1"/>
          </p:nvPr>
        </p:nvSpPr>
        <p:spPr>
          <a:xfrm>
            <a:off x="643468" y="2638043"/>
            <a:ext cx="3363974" cy="3415623"/>
          </a:xfrm>
        </p:spPr>
        <p:txBody>
          <a:bodyPr>
            <a:normAutofit/>
          </a:bodyPr>
          <a:lstStyle/>
          <a:p>
            <a:r>
              <a:rPr lang="en-US" sz="1700" dirty="0"/>
              <a:t>A tool that can easily handle the data in minimum time limit is required to analyze large and complex data. For this purpose, Apache Flume and Hive query language were used. These are open source, scalable and  fault tolerant framework.</a:t>
            </a:r>
          </a:p>
          <a:p>
            <a:r>
              <a:rPr lang="en-US" sz="1700" dirty="0"/>
              <a:t>Data analysis transformation for large and complex data was performed using HQL. HQL is like SQL i.e. Structured query language.</a:t>
            </a:r>
          </a:p>
          <a:p>
            <a:pPr lvl="8"/>
            <a:endParaRPr lang="en-US" sz="1700" dirty="0"/>
          </a:p>
          <a:p>
            <a:endParaRPr lang="en-US" sz="1700" dirty="0"/>
          </a:p>
        </p:txBody>
      </p:sp>
      <p:pic>
        <p:nvPicPr>
          <p:cNvPr id="4" name="Picture 3">
            <a:extLst>
              <a:ext uri="{FF2B5EF4-FFF2-40B4-BE49-F238E27FC236}">
                <a16:creationId xmlns:a16="http://schemas.microsoft.com/office/drawing/2014/main" id="{84CBCC86-9A2A-41A9-9680-E5E9E1DA39CE}"/>
              </a:ext>
            </a:extLst>
          </p:cNvPr>
          <p:cNvPicPr/>
          <p:nvPr/>
        </p:nvPicPr>
        <p:blipFill>
          <a:blip r:embed="rId2"/>
          <a:stretch>
            <a:fillRect/>
          </a:stretch>
        </p:blipFill>
        <p:spPr>
          <a:xfrm>
            <a:off x="5235010" y="794603"/>
            <a:ext cx="6250769" cy="3187891"/>
          </a:xfrm>
          <a:prstGeom prst="rect">
            <a:avLst/>
          </a:prstGeom>
        </p:spPr>
      </p:pic>
      <p:sp>
        <p:nvSpPr>
          <p:cNvPr id="5" name="TextBox 4">
            <a:extLst>
              <a:ext uri="{FF2B5EF4-FFF2-40B4-BE49-F238E27FC236}">
                <a16:creationId xmlns:a16="http://schemas.microsoft.com/office/drawing/2014/main" id="{AEACC667-CBFF-4F03-81CD-1B23289073B9}"/>
              </a:ext>
            </a:extLst>
          </p:cNvPr>
          <p:cNvSpPr txBox="1"/>
          <p:nvPr/>
        </p:nvSpPr>
        <p:spPr>
          <a:xfrm>
            <a:off x="5824538" y="4001294"/>
            <a:ext cx="5800725" cy="2062103"/>
          </a:xfrm>
          <a:prstGeom prst="rect">
            <a:avLst/>
          </a:prstGeom>
          <a:noFill/>
        </p:spPr>
        <p:txBody>
          <a:bodyPr wrap="square" rtlCol="0">
            <a:spAutoFit/>
          </a:bodyPr>
          <a:lstStyle/>
          <a:p>
            <a:pPr>
              <a:spcAft>
                <a:spcPts val="600"/>
              </a:spcAft>
            </a:pPr>
            <a:r>
              <a:rPr lang="en-US" dirty="0"/>
              <a:t>The various steps required for data ingestion, data storage and data process are:</a:t>
            </a:r>
            <a:endParaRPr lang="en-US"/>
          </a:p>
          <a:p>
            <a:pPr marL="742950" lvl="1" indent="-285750">
              <a:spcAft>
                <a:spcPts val="600"/>
              </a:spcAft>
              <a:buFont typeface="Arial" panose="020B0604020202020204" pitchFamily="34" charset="0"/>
              <a:buChar char="•"/>
            </a:pPr>
            <a:r>
              <a:rPr lang="en-US" dirty="0"/>
              <a:t>Create a Twitter Application</a:t>
            </a:r>
            <a:endParaRPr lang="en-US"/>
          </a:p>
          <a:p>
            <a:pPr marL="742950" lvl="1" indent="-285750">
              <a:spcAft>
                <a:spcPts val="600"/>
              </a:spcAft>
              <a:buFont typeface="Arial" panose="020B0604020202020204" pitchFamily="34" charset="0"/>
              <a:buChar char="•"/>
            </a:pPr>
            <a:r>
              <a:rPr lang="en-US" dirty="0"/>
              <a:t>Data Ingestion using Apache Flume</a:t>
            </a:r>
            <a:endParaRPr lang="en-US"/>
          </a:p>
          <a:p>
            <a:pPr marL="742950" lvl="1" indent="-285750">
              <a:spcAft>
                <a:spcPts val="600"/>
              </a:spcAft>
              <a:buFont typeface="Arial" panose="020B0604020202020204" pitchFamily="34" charset="0"/>
              <a:buChar char="•"/>
            </a:pPr>
            <a:r>
              <a:rPr lang="en-US" dirty="0"/>
              <a:t>Create an external table using Hive</a:t>
            </a:r>
            <a:endParaRPr lang="en-US"/>
          </a:p>
          <a:p>
            <a:pPr>
              <a:spcAft>
                <a:spcPts val="600"/>
              </a:spcAft>
            </a:pPr>
            <a:endParaRPr lang="en-US"/>
          </a:p>
        </p:txBody>
      </p:sp>
      <p:sp>
        <p:nvSpPr>
          <p:cNvPr id="7" name="TextBox 6">
            <a:extLst>
              <a:ext uri="{FF2B5EF4-FFF2-40B4-BE49-F238E27FC236}">
                <a16:creationId xmlns:a16="http://schemas.microsoft.com/office/drawing/2014/main" id="{15375B46-546D-48F8-A6A0-8711B14FB965}"/>
              </a:ext>
            </a:extLst>
          </p:cNvPr>
          <p:cNvSpPr txBox="1"/>
          <p:nvPr/>
        </p:nvSpPr>
        <p:spPr>
          <a:xfrm>
            <a:off x="5571019" y="4345854"/>
            <a:ext cx="5800725" cy="1754326"/>
          </a:xfrm>
          <a:prstGeom prst="rect">
            <a:avLst/>
          </a:prstGeom>
          <a:noFill/>
        </p:spPr>
        <p:txBody>
          <a:bodyPr wrap="square" rtlCol="0">
            <a:spAutoFit/>
          </a:bodyPr>
          <a:lstStyle/>
          <a:p>
            <a:r>
              <a:rPr lang="en-US" dirty="0">
                <a:solidFill>
                  <a:schemeClr val="bg1"/>
                </a:solidFill>
              </a:rPr>
              <a:t>The various steps required for data ingestion, data storage and data process are:</a:t>
            </a:r>
          </a:p>
          <a:p>
            <a:pPr marL="742950" lvl="1" indent="-285750">
              <a:buFont typeface="Arial" panose="020B0604020202020204" pitchFamily="34" charset="0"/>
              <a:buChar char="•"/>
            </a:pPr>
            <a:r>
              <a:rPr lang="en-US" dirty="0">
                <a:solidFill>
                  <a:schemeClr val="bg1"/>
                </a:solidFill>
              </a:rPr>
              <a:t>Create a Twitter Application</a:t>
            </a:r>
          </a:p>
          <a:p>
            <a:pPr marL="742950" lvl="1" indent="-285750">
              <a:buFont typeface="Arial" panose="020B0604020202020204" pitchFamily="34" charset="0"/>
              <a:buChar char="•"/>
            </a:pPr>
            <a:r>
              <a:rPr lang="en-US" dirty="0">
                <a:solidFill>
                  <a:schemeClr val="bg1"/>
                </a:solidFill>
              </a:rPr>
              <a:t>Data Ingestion using Apache Flume</a:t>
            </a:r>
          </a:p>
          <a:p>
            <a:pPr marL="742950" lvl="1" indent="-285750">
              <a:buFont typeface="Arial" panose="020B0604020202020204" pitchFamily="34" charset="0"/>
              <a:buChar char="•"/>
            </a:pPr>
            <a:r>
              <a:rPr lang="en-US" dirty="0">
                <a:solidFill>
                  <a:schemeClr val="bg1"/>
                </a:solidFill>
              </a:rPr>
              <a:t>Create an external table using Hive</a:t>
            </a:r>
          </a:p>
          <a:p>
            <a:endParaRPr lang="en-US" dirty="0">
              <a:solidFill>
                <a:schemeClr val="bg1"/>
              </a:solidFill>
            </a:endParaRPr>
          </a:p>
        </p:txBody>
      </p:sp>
    </p:spTree>
    <p:extLst>
      <p:ext uri="{BB962C8B-B14F-4D97-AF65-F5344CB8AC3E}">
        <p14:creationId xmlns:p14="http://schemas.microsoft.com/office/powerpoint/2010/main" val="10551333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E4E61F-ED1B-45FD-8775-AD492B108BC8}"/>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First step in obtaining twitter data</a:t>
            </a:r>
          </a:p>
        </p:txBody>
      </p:sp>
      <p:sp>
        <p:nvSpPr>
          <p:cNvPr id="6" name="Content Placeholder 5">
            <a:extLst>
              <a:ext uri="{FF2B5EF4-FFF2-40B4-BE49-F238E27FC236}">
                <a16:creationId xmlns:a16="http://schemas.microsoft.com/office/drawing/2014/main" id="{2E0A78D5-AE15-4FEB-B0BB-2FFDE237AEC3}"/>
              </a:ext>
            </a:extLst>
          </p:cNvPr>
          <p:cNvSpPr>
            <a:spLocks noGrp="1"/>
          </p:cNvSpPr>
          <p:nvPr>
            <p:ph idx="1"/>
          </p:nvPr>
        </p:nvSpPr>
        <p:spPr>
          <a:xfrm>
            <a:off x="643468" y="2638043"/>
            <a:ext cx="3363974" cy="3415623"/>
          </a:xfrm>
        </p:spPr>
        <p:txBody>
          <a:bodyPr>
            <a:normAutofit/>
          </a:bodyPr>
          <a:lstStyle/>
          <a:p>
            <a:r>
              <a:rPr lang="en-IN" sz="2000"/>
              <a:t>A twitter app was created in apps.twitter.com. </a:t>
            </a:r>
          </a:p>
          <a:p>
            <a:pPr marL="0" indent="0">
              <a:buNone/>
            </a:pPr>
            <a:r>
              <a:rPr lang="en-IN" sz="2000"/>
              <a:t> </a:t>
            </a:r>
          </a:p>
        </p:txBody>
      </p:sp>
      <p:pic>
        <p:nvPicPr>
          <p:cNvPr id="8" name="Picture 7">
            <a:extLst>
              <a:ext uri="{FF2B5EF4-FFF2-40B4-BE49-F238E27FC236}">
                <a16:creationId xmlns:a16="http://schemas.microsoft.com/office/drawing/2014/main" id="{5640BF88-A18B-41F6-A48D-DAA860CA9771}"/>
              </a:ext>
            </a:extLst>
          </p:cNvPr>
          <p:cNvPicPr>
            <a:picLocks noChangeAspect="1"/>
          </p:cNvPicPr>
          <p:nvPr/>
        </p:nvPicPr>
        <p:blipFill>
          <a:blip r:embed="rId2"/>
          <a:stretch>
            <a:fillRect/>
          </a:stretch>
        </p:blipFill>
        <p:spPr>
          <a:xfrm>
            <a:off x="4881489" y="1026942"/>
            <a:ext cx="7188591" cy="4881489"/>
          </a:xfrm>
          <a:prstGeom prst="rect">
            <a:avLst/>
          </a:prstGeom>
        </p:spPr>
      </p:pic>
    </p:spTree>
    <p:extLst>
      <p:ext uri="{BB962C8B-B14F-4D97-AF65-F5344CB8AC3E}">
        <p14:creationId xmlns:p14="http://schemas.microsoft.com/office/powerpoint/2010/main" val="24964303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1979</Words>
  <Application>Microsoft Office PowerPoint</Application>
  <PresentationFormat>Widescreen</PresentationFormat>
  <Paragraphs>147</Paragraphs>
  <Slides>31</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31</vt:i4>
      </vt:variant>
    </vt:vector>
  </HeadingPairs>
  <TitlesOfParts>
    <vt:vector size="38" baseType="lpstr">
      <vt:lpstr>Arial</vt:lpstr>
      <vt:lpstr>Calibri</vt:lpstr>
      <vt:lpstr>Calibri Light</vt:lpstr>
      <vt:lpstr>Tw Cen MT</vt:lpstr>
      <vt:lpstr>Office Theme</vt:lpstr>
      <vt:lpstr>1_Office Theme</vt:lpstr>
      <vt:lpstr>2_Office Theme</vt:lpstr>
      <vt:lpstr>Real-time Twitter data analysis using Hadoop ecosystem -Dr. Amir Esmailpour</vt:lpstr>
      <vt:lpstr>Introduction </vt:lpstr>
      <vt:lpstr>Background</vt:lpstr>
      <vt:lpstr>What is Sentiment Analysis?</vt:lpstr>
      <vt:lpstr>Primary Design</vt:lpstr>
      <vt:lpstr>Hadoop Ecosystem</vt:lpstr>
      <vt:lpstr>Hadoop Ecosystem</vt:lpstr>
      <vt:lpstr>Methodology</vt:lpstr>
      <vt:lpstr>First step in obtaining twitter data</vt:lpstr>
      <vt:lpstr>Generation of keys and tokens</vt:lpstr>
      <vt:lpstr>Permission from Twitter</vt:lpstr>
      <vt:lpstr>Data Ingestion-Apache Flume</vt:lpstr>
      <vt:lpstr>Configuring Flume Agent</vt:lpstr>
      <vt:lpstr>Source</vt:lpstr>
      <vt:lpstr>Memory Channel </vt:lpstr>
      <vt:lpstr>Sink </vt:lpstr>
      <vt:lpstr>Starting Flume Agent</vt:lpstr>
      <vt:lpstr>Data Storage - Storing the data in HDFS</vt:lpstr>
      <vt:lpstr>Apache Hive</vt:lpstr>
      <vt:lpstr>Hive in a nutshell</vt:lpstr>
      <vt:lpstr>Features of Hive</vt:lpstr>
      <vt:lpstr>Serializer-Deserializer</vt:lpstr>
      <vt:lpstr>Working of SerDe</vt:lpstr>
      <vt:lpstr>JSON processing</vt:lpstr>
      <vt:lpstr>Hive Query</vt:lpstr>
      <vt:lpstr>Tokenization</vt:lpstr>
      <vt:lpstr>Normalization</vt:lpstr>
      <vt:lpstr>Data cleaning</vt:lpstr>
      <vt:lpstr>Visualization </vt:lpstr>
      <vt:lpstr>Data 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Twitter data analysis using Hadoop ecosystem -Dr. Amir Esmailpour</dc:title>
  <dc:creator>sharan ajay raj</dc:creator>
  <cp:lastModifiedBy>sharan ajay raj</cp:lastModifiedBy>
  <cp:revision>5</cp:revision>
  <dcterms:created xsi:type="dcterms:W3CDTF">2019-12-12T18:36:52Z</dcterms:created>
  <dcterms:modified xsi:type="dcterms:W3CDTF">2019-12-12T20:00:12Z</dcterms:modified>
</cp:coreProperties>
</file>